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B4687-992E-4A90-AE82-1F1356F329C5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924CFA-B5A7-41DC-8322-A40B954C0D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772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24CFA-B5A7-41DC-8322-A40B954C0DE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238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08.04.2015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02c7fcfd2c796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196752"/>
            <a:ext cx="8305800" cy="223224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ГЕРОИ ВЕЛИКОЙ ОТЕЧЕСТВЕННОЙ ВОЙНЫ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РЕСПУБЛИКИ ТАТАРСТАН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05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1774825" cy="234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260648"/>
            <a:ext cx="6461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Калашников Анатолий Степанович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773028"/>
            <a:ext cx="64624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</a:rPr>
              <a:t>Анатолий Калашников родился 5 ноября 1922 года в Казани. С 1929 года проживал </a:t>
            </a:r>
            <a:r>
              <a:rPr lang="ru-RU" sz="1400" dirty="0" err="1">
                <a:solidFill>
                  <a:schemeClr val="bg1"/>
                </a:solidFill>
              </a:rPr>
              <a:t>вЧистополе</a:t>
            </a:r>
            <a:r>
              <a:rPr lang="ru-RU" sz="1400" dirty="0">
                <a:solidFill>
                  <a:schemeClr val="bg1"/>
                </a:solidFill>
              </a:rPr>
              <a:t>, где окончил среднюю школу и аэроклуб, после чего остался в нём лётчиком-инструктором. В 1941 году Калашников был призван на службу в Рабоче-крестьянскую Красную Армию. В 1943 году он окончил Ульяновскую военную авиационную школу пилотов. С ноября того же года — на фронтах Великой Отечественной войны. Принимал участие в боях на 1-м и 4-м Украинском фронтах. Участвовал в освобождении Украинской ССР, Польши, Чехословакии.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602211"/>
            <a:ext cx="847741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К маю 1944 года младший лейтенант Анатолий Калашников был заместителем командира эскадрильи 637-го штурмового авиаполка 227-й штурмовой авиадивизии2-й воздушной армии 1-го Украинского фронта. К тому времени он совершил 107 боевых вылетов на штурмовку и бомбардировку скоплений боевой техники и живой силы противника, нанеся тому большие потери.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Указом Президиума Верховного Совета СССР от 26 октября 1944 года за «отвагу и мужество, проявленные при нанесении штурмовых ударов по врагу» младший лейтенант Анатолий Калашников был удостоен высокого звания Героя Советского Союза с вручением ордена Ленина и медали «Золотая Звезда» за номером 2753.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Всего же за время своего участия в боевых действиях Калашников совершил более 120 боевых вылетов. После окончания войны он продолжил службу в Советской Армии. В 1944 году Калашников окончил Военно-воздушную академию. В 1960 году в звании подполковника он был уволен в запас. Проживал в Минске, умер 25 июня 1985 года.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Был также награждён орденами Красного Знамени, Александра Невского, двумя орденами Отечественной войны 1-й степени, орденами Отечественной войны 2-й степени и Красной Звезды, рядом медалей.</a:t>
            </a:r>
          </a:p>
        </p:txBody>
      </p:sp>
    </p:spTree>
    <p:extLst>
      <p:ext uri="{BB962C8B-B14F-4D97-AF65-F5344CB8AC3E}">
        <p14:creationId xmlns:p14="http://schemas.microsoft.com/office/powerpoint/2010/main" val="355857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90" y="387834"/>
            <a:ext cx="1695450" cy="253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24805" y="112757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Кирсанов Александр </a:t>
            </a:r>
            <a:r>
              <a:rPr lang="ru-RU" sz="2800" dirty="0" smtClean="0">
                <a:solidFill>
                  <a:srgbClr val="FFFF00"/>
                </a:solidFill>
              </a:rPr>
              <a:t>Васильевич(генерал</a:t>
            </a:r>
            <a:r>
              <a:rPr lang="ru-RU" sz="2800" dirty="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635977"/>
            <a:ext cx="66801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chemeClr val="bg1"/>
                </a:solidFill>
              </a:rPr>
              <a:t>Родился 11 декабря (23 декабря по новому стилю) 1898 года в Казани в семье кустаря-ремесленника.</a:t>
            </a:r>
          </a:p>
          <a:p>
            <a:pPr algn="just"/>
            <a:r>
              <a:rPr lang="ru-RU" sz="1200" dirty="0">
                <a:solidFill>
                  <a:schemeClr val="bg1"/>
                </a:solidFill>
              </a:rPr>
              <a:t>Окончил реальное училище и учительскую семинарию.</a:t>
            </a:r>
          </a:p>
          <a:p>
            <a:pPr algn="just"/>
            <a:r>
              <a:rPr lang="ru-RU" sz="1200" dirty="0">
                <a:solidFill>
                  <a:schemeClr val="bg1"/>
                </a:solidFill>
              </a:rPr>
              <a:t>В 1918 году, учась в учительской семинарии, добровольцем вступил в формировавшиеся там войска </a:t>
            </a:r>
            <a:r>
              <a:rPr lang="ru-RU" sz="1200" dirty="0" err="1">
                <a:solidFill>
                  <a:schemeClr val="bg1"/>
                </a:solidFill>
              </a:rPr>
              <a:t>Комуча</a:t>
            </a:r>
            <a:r>
              <a:rPr lang="ru-RU" sz="1200" dirty="0">
                <a:solidFill>
                  <a:schemeClr val="bg1"/>
                </a:solidFill>
              </a:rPr>
              <a:t>[1]. Окончил учебную команду, попал служить в </a:t>
            </a:r>
            <a:r>
              <a:rPr lang="ru-RU" sz="1200" dirty="0" err="1">
                <a:solidFill>
                  <a:schemeClr val="bg1"/>
                </a:solidFill>
              </a:rPr>
              <a:t>колчаковскую</a:t>
            </a:r>
            <a:r>
              <a:rPr lang="ru-RU" sz="1200" dirty="0">
                <a:solidFill>
                  <a:schemeClr val="bg1"/>
                </a:solidFill>
              </a:rPr>
              <a:t> артиллерию фейерверкером. Во время одного из боев был взят красноармейцами в </a:t>
            </a:r>
            <a:r>
              <a:rPr lang="ru-RU" sz="1200" dirty="0" smtClean="0">
                <a:solidFill>
                  <a:schemeClr val="bg1"/>
                </a:solidFill>
              </a:rPr>
              <a:t>плен. </a:t>
            </a:r>
            <a:r>
              <a:rPr lang="ru-RU" sz="1200" dirty="0">
                <a:solidFill>
                  <a:schemeClr val="bg1"/>
                </a:solidFill>
              </a:rPr>
              <a:t>После соответствующей проверки зачислен в 29-ю стрелковую Омскую дивизию РККА Блюхера и отправлен на </a:t>
            </a:r>
            <a:r>
              <a:rPr lang="ru-RU" sz="1200" dirty="0" err="1">
                <a:solidFill>
                  <a:schemeClr val="bg1"/>
                </a:solidFill>
              </a:rPr>
              <a:t>белопольский</a:t>
            </a:r>
            <a:r>
              <a:rPr lang="ru-RU" sz="1200" dirty="0">
                <a:solidFill>
                  <a:schemeClr val="bg1"/>
                </a:solidFill>
              </a:rPr>
              <a:t> фронт. Воевал опять же в артиллерии, заслужил доверие, вступил в партию. По окончании гражданской войны некоторое время оставался в той же дивизии, затем поступил в школу командного состава РККА имени С. С. Каменева</a:t>
            </a:r>
            <a:r>
              <a:rPr lang="ru-RU" sz="1200" dirty="0" smtClean="0">
                <a:solidFill>
                  <a:schemeClr val="bg1"/>
                </a:solidFill>
              </a:rPr>
              <a:t>.</a:t>
            </a:r>
            <a:r>
              <a:rPr lang="ru-RU" sz="1200" dirty="0">
                <a:solidFill>
                  <a:schemeClr val="bg1"/>
                </a:solidFill>
              </a:rPr>
              <a:t> В 1926 году с отличием окончил Киевскую артиллерийскую военную школу. В 1930-х годах служил в Закавказском военном округе. В 1939 году окончил курсы усовершенствования командного состава.</a:t>
            </a:r>
          </a:p>
          <a:p>
            <a:pPr algn="just"/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9355" y="3085504"/>
            <a:ext cx="847452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solidFill>
                  <a:schemeClr val="bg1"/>
                </a:solidFill>
              </a:rPr>
              <a:t>Попал </a:t>
            </a:r>
            <a:r>
              <a:rPr lang="ru-RU" sz="1200" dirty="0">
                <a:solidFill>
                  <a:schemeClr val="bg1"/>
                </a:solidFill>
              </a:rPr>
              <a:t>на фронт в сентябре 1941 года в должности командира полка 157-й стрелковой дивизии (переименованную Приказом НКО СССР от 1 марта 1943 года в 76-ю гвардейскую). Воевал на Южном, Сталинградском, Центральном и Белорусском фронтах. Участвовал в сражениях под Одессой, в Крыму, под Сталинградом, на Курской дуге.</a:t>
            </a:r>
          </a:p>
          <a:p>
            <a:pPr algn="just"/>
            <a:r>
              <a:rPr lang="ru-RU" sz="1200" dirty="0">
                <a:solidFill>
                  <a:schemeClr val="bg1"/>
                </a:solidFill>
              </a:rPr>
              <a:t>В 1943 году полковнику Кирсанову А.В. постановлением Совета Народных Комиссаров Союза ССР было присвоено воинское звание «генерал-майор».</a:t>
            </a:r>
          </a:p>
          <a:p>
            <a:pPr algn="just"/>
            <a:r>
              <a:rPr lang="ru-RU" sz="1200" dirty="0">
                <a:solidFill>
                  <a:schemeClr val="bg1"/>
                </a:solidFill>
              </a:rPr>
              <a:t>Александр Кирсанов особо отличился при форсировании реки Днепр в Брагинском районе </a:t>
            </a:r>
            <a:r>
              <a:rPr lang="ru-RU" sz="1200" dirty="0" err="1">
                <a:solidFill>
                  <a:schemeClr val="bg1"/>
                </a:solidFill>
              </a:rPr>
              <a:t>Полесской</a:t>
            </a:r>
            <a:r>
              <a:rPr lang="ru-RU" sz="1200" dirty="0">
                <a:solidFill>
                  <a:schemeClr val="bg1"/>
                </a:solidFill>
              </a:rPr>
              <a:t> (ныне Гомельской) области Белорусской ССР. В ночь на 28 сентября 1943 года воины-гвардейцы дивизии под командованием генерала Кирсанова переправились через Днепр, захватили плацдарм и успешно отражали многочисленные контратаки превосходящих сил неприятеля. Впоследствии Указом Президиума Верховного Совета СССР от 15 января 1944 года за умелое и успешное командование стрелковой дивизией, образцовое выполнение боевых заданий командования на фронте борьбы с немецко-фашистскими захватчиками и проявленные при этом мужество и героизм гвардии генерал-майору Кирсанову Александру Васильевичу было присвоено звание Героя Советского Союза с вручением ордена Ленина и медали «Золотая Звезда».</a:t>
            </a:r>
          </a:p>
          <a:p>
            <a:pPr algn="just"/>
            <a:r>
              <a:rPr lang="ru-RU" sz="1200" dirty="0">
                <a:solidFill>
                  <a:schemeClr val="bg1"/>
                </a:solidFill>
              </a:rPr>
              <a:t>24 июня 1945 года генерал-майор Кирсанов участвовал в историческом Параде Победы на Красной площади в Москве. После окончания войны продолжал службу в армии на командных должностях. В 1949 году окончил Военную академию Генерального штаба. После отставки с начала 1960-х годов до 1974 года работал проректором Белорусского государственного университета.</a:t>
            </a:r>
          </a:p>
          <a:p>
            <a:pPr algn="just"/>
            <a:r>
              <a:rPr lang="ru-RU" sz="1200" dirty="0">
                <a:solidFill>
                  <a:schemeClr val="bg1"/>
                </a:solidFill>
              </a:rPr>
              <a:t>Скончался 16 ноября 1994 года. Похоронен в Минске на Восточном («Московском») кладбище.</a:t>
            </a:r>
          </a:p>
        </p:txBody>
      </p:sp>
    </p:spTree>
    <p:extLst>
      <p:ext uri="{BB962C8B-B14F-4D97-AF65-F5344CB8AC3E}">
        <p14:creationId xmlns:p14="http://schemas.microsoft.com/office/powerpoint/2010/main" val="30152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ryltat.ru/images/wow/wow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0" r="23924" b="19643"/>
          <a:stretch/>
        </p:blipFill>
        <p:spPr bwMode="auto">
          <a:xfrm>
            <a:off x="6736799" y="564401"/>
            <a:ext cx="1895475" cy="25717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22067" y="222295"/>
            <a:ext cx="49330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Кузнецов Борис Кириллович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838123"/>
            <a:ext cx="604867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Родился 26 декабря 1925 года в Казани. Окончив 6 классов и ремесленное училище, работал токарем. В Советской Армии с ноября 1942 года.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Участник Великой Отечественной войны с мая 1943 года</a:t>
            </a:r>
            <a:r>
              <a:rPr lang="ru-RU" sz="1600" dirty="0" smtClean="0">
                <a:solidFill>
                  <a:schemeClr val="bg1"/>
                </a:solidFill>
              </a:rPr>
              <a:t>.</a:t>
            </a:r>
            <a:r>
              <a:rPr lang="ru-RU" sz="1600" dirty="0">
                <a:solidFill>
                  <a:schemeClr val="bg1"/>
                </a:solidFill>
              </a:rPr>
              <a:t> Командир отделения связи 791-го артиллерийского полка сержант Кузнецов при форсировании Днепра 2 октября 1943 года с отделением на самодельном плотике под огнем противника переправился через реку в районе деревни </a:t>
            </a:r>
            <a:r>
              <a:rPr lang="ru-RU" sz="1600" dirty="0" err="1">
                <a:solidFill>
                  <a:schemeClr val="bg1"/>
                </a:solidFill>
              </a:rPr>
              <a:t>Крещатик</a:t>
            </a:r>
            <a:r>
              <a:rPr lang="ru-RU" sz="1600" dirty="0">
                <a:solidFill>
                  <a:schemeClr val="bg1"/>
                </a:solidFill>
              </a:rPr>
              <a:t> (Черкасской области), проложил кабельную линию и установил связь передового отряда с артиллерийской батареей.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789040"/>
            <a:ext cx="83529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В </a:t>
            </a:r>
            <a:r>
              <a:rPr lang="ru-RU" sz="1600" dirty="0">
                <a:solidFill>
                  <a:schemeClr val="bg1"/>
                </a:solidFill>
              </a:rPr>
              <a:t>течение одного дня боя на плацдарме многократно исправлял повреждения линии связи. Будучи дважды ранен, остался в строю. 20 октября 1943 года, находясь в боевых порядках стрелковой роты, при отсутствии командиров поднял бойцов в атаку. Звание Героя Советского Союза ему присвоено 22 февраля 1944 года. Окончил курсы младших лейтенантов в 1944 году. 9 раз был в тылу врага и доставлял ценные сведения. Вынес с поля боя Боевое Знамя части.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С 1946 года старший лейтенант Кузнецов в запасе. Участник парада Победы в Москве в 1995 году.</a:t>
            </a:r>
          </a:p>
        </p:txBody>
      </p:sp>
    </p:spTree>
    <p:extLst>
      <p:ext uri="{BB962C8B-B14F-4D97-AF65-F5344CB8AC3E}">
        <p14:creationId xmlns:p14="http://schemas.microsoft.com/office/powerpoint/2010/main" val="146450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32656"/>
            <a:ext cx="1792287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332656"/>
            <a:ext cx="45520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Лихачёв Пётр Тимофеевич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0424" y="855876"/>
            <a:ext cx="6534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chemeClr val="bg1"/>
                </a:solidFill>
              </a:rPr>
              <a:t>Родился 21 февраля 1906 года в селе </a:t>
            </a:r>
            <a:r>
              <a:rPr lang="ru-RU" sz="1200" dirty="0" err="1">
                <a:solidFill>
                  <a:schemeClr val="bg1"/>
                </a:solidFill>
              </a:rPr>
              <a:t>Порфировка</a:t>
            </a:r>
            <a:r>
              <a:rPr lang="ru-RU" sz="1200" dirty="0">
                <a:solidFill>
                  <a:schemeClr val="bg1"/>
                </a:solidFill>
              </a:rPr>
              <a:t> Российской империи, позже Куйбышевского (ныне Спасского) района Татарстана. Русский.</a:t>
            </a:r>
          </a:p>
          <a:p>
            <a:pPr algn="just"/>
            <a:r>
              <a:rPr lang="ru-RU" sz="1200" dirty="0">
                <a:solidFill>
                  <a:schemeClr val="bg1"/>
                </a:solidFill>
              </a:rPr>
              <a:t>Окончил начальную школу. С 12 лет работал в сельском хозяйстве.</a:t>
            </a:r>
          </a:p>
          <a:p>
            <a:pPr algn="just"/>
            <a:r>
              <a:rPr lang="ru-RU" sz="1200" dirty="0">
                <a:solidFill>
                  <a:schemeClr val="bg1"/>
                </a:solidFill>
              </a:rPr>
              <a:t>В 1921 году Лихачёв добровольцем ушёл в Красную Армию. Служил рядовым красноармейцем. Окончил школу младших командиров, после чего командовал отделением, стрелковым взводом. В 1930 году уволился из армии и вернулся на родину. С 1931 года был бригадиром полеводческой бригады, затем — учётчиком тракторной бригады </a:t>
            </a:r>
            <a:r>
              <a:rPr lang="ru-RU" sz="1200" dirty="0" smtClean="0">
                <a:solidFill>
                  <a:schemeClr val="bg1"/>
                </a:solidFill>
              </a:rPr>
              <a:t>в колхозе</a:t>
            </a:r>
            <a:r>
              <a:rPr lang="ru-RU" sz="12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sz="1200" dirty="0">
                <a:solidFill>
                  <a:schemeClr val="bg1"/>
                </a:solidFill>
              </a:rPr>
              <a:t>В мае 1941 года Лихачёв вновь был призван в Красную Армию и направлен на западную границу, где встретил войну. Воевал в составе 24-й армии под Ельней. Участвовал в </a:t>
            </a:r>
            <a:r>
              <a:rPr lang="ru-RU" sz="1200" dirty="0" err="1">
                <a:solidFill>
                  <a:schemeClr val="bg1"/>
                </a:solidFill>
              </a:rPr>
              <a:t>Ельнинской</a:t>
            </a:r>
            <a:r>
              <a:rPr lang="ru-RU" sz="1200" dirty="0">
                <a:solidFill>
                  <a:schemeClr val="bg1"/>
                </a:solidFill>
              </a:rPr>
              <a:t> наступательной операции, обороне Москвы, контрнаступлении под Москвой и на северо-востоке Смоленщины.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0424" y="3068960"/>
            <a:ext cx="863406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В марте 1942 года северо-восточнее города </a:t>
            </a:r>
            <a:r>
              <a:rPr lang="ru-RU" sz="1200" dirty="0" err="1">
                <a:solidFill>
                  <a:schemeClr val="bg1"/>
                </a:solidFill>
              </a:rPr>
              <a:t>Гжатск</a:t>
            </a:r>
            <a:r>
              <a:rPr lang="ru-RU" sz="1200" dirty="0">
                <a:solidFill>
                  <a:schemeClr val="bg1"/>
                </a:solidFill>
              </a:rPr>
              <a:t> (ныне Гагарин) Смоленской области наступал 32-й полк 19-й стрелковой дивизии 5-й армии, в составе которого находился старший сержант Лихачёв. Затяжной бой разгорелся в районе деревни </a:t>
            </a:r>
            <a:r>
              <a:rPr lang="ru-RU" sz="1200" dirty="0" err="1">
                <a:solidFill>
                  <a:schemeClr val="bg1"/>
                </a:solidFill>
              </a:rPr>
              <a:t>Клячино</a:t>
            </a:r>
            <a:r>
              <a:rPr lang="ru-RU" sz="1200" dirty="0">
                <a:solidFill>
                  <a:schemeClr val="bg1"/>
                </a:solidFill>
              </a:rPr>
              <a:t> (ныне Гагаринского района Смоленской области), расположенной на склоне господствующей высоты. Фашисты успели превратить высоту в опорный пункт: построили дзоты, прорыли ходы сообщения, установили перед передним краем минное поле и проволочное заграждение.</a:t>
            </a:r>
          </a:p>
          <a:p>
            <a:r>
              <a:rPr lang="ru-RU" sz="1200" dirty="0">
                <a:solidFill>
                  <a:schemeClr val="bg1"/>
                </a:solidFill>
              </a:rPr>
              <a:t>21 марта подразделения стрелкового полка успешно отразили контратаку превосходящих сил противника и заставили его отступить. Преследуя фашистов, группа из 16 бойцов во главе со старшим сержантом Лихачёвым ворвалась в их окопы и захватила 2 вражеских дзота с пулемётами. Гитлеровцы сосредоточили миномётный и пулемётный огонь на подступах к захваченным дзотам и отрезали группу старшего сержанта от других подразделений стрелкового полка. Лихачёв организовал круговую оборону. Фашисты открыли артиллерийский огонь, а затем начали атаковать группу. Бой не прекращался 30 часов. Фашисты никак не могли захватить выгодный рубеж, который защищала горстка храбрецов. Несмотря на ранение, Лихачёв продолжал руководить группой.</a:t>
            </a:r>
          </a:p>
          <a:p>
            <a:r>
              <a:rPr lang="ru-RU" sz="1200" dirty="0">
                <a:solidFill>
                  <a:schemeClr val="bg1"/>
                </a:solidFill>
              </a:rPr>
              <a:t>Уже были израсходованы все патроны, а подкрепление не подходило. Старший сержант Лихачёв поднял оставшихся в живых бойцов и повёл их в рукопашную. Вместе с боевыми товарищами 22 марта 1942 года П. Т. Лихачёв пал в этом бою смертью героя.</a:t>
            </a:r>
          </a:p>
          <a:p>
            <a:r>
              <a:rPr lang="ru-RU" sz="1200" dirty="0">
                <a:solidFill>
                  <a:schemeClr val="bg1"/>
                </a:solidFill>
              </a:rPr>
              <a:t>Был похоронен на братском кладбище юго-западнее деревни Долгое </a:t>
            </a:r>
            <a:r>
              <a:rPr lang="ru-RU" sz="1200" dirty="0" err="1">
                <a:solidFill>
                  <a:schemeClr val="bg1"/>
                </a:solidFill>
              </a:rPr>
              <a:t>Гжатского</a:t>
            </a:r>
            <a:r>
              <a:rPr lang="ru-RU" sz="1200" dirty="0">
                <a:solidFill>
                  <a:schemeClr val="bg1"/>
                </a:solidFill>
              </a:rPr>
              <a:t> (ныне Гагаринского) района. В 1954—1956 годах останки П. Лихачёва и его бойцов были перенесены из леса у деревни Долгое в братскую могилу № 2 на восточной окраине </a:t>
            </a:r>
            <a:r>
              <a:rPr lang="ru-RU" sz="1200" dirty="0" err="1">
                <a:solidFill>
                  <a:schemeClr val="bg1"/>
                </a:solidFill>
              </a:rPr>
              <a:t>Гжатска</a:t>
            </a:r>
            <a:r>
              <a:rPr lang="ru-RU" sz="1200" dirty="0">
                <a:solidFill>
                  <a:schemeClr val="bg1"/>
                </a:solidFill>
              </a:rPr>
              <a:t>. Всего сюда перезахоронили 6189 погибших воинов. Над братской могилой шефствует Гагаринский </a:t>
            </a:r>
            <a:r>
              <a:rPr lang="ru-RU" sz="1200" dirty="0" err="1">
                <a:solidFill>
                  <a:schemeClr val="bg1"/>
                </a:solidFill>
              </a:rPr>
              <a:t>зооветтехникум</a:t>
            </a:r>
            <a:r>
              <a:rPr lang="ru-RU" sz="1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738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асилий Николаевич Михайлов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54" y="484637"/>
            <a:ext cx="1619250" cy="24288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843808" y="223027"/>
            <a:ext cx="5445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Михайлов Василий Николаевич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746247"/>
            <a:ext cx="666374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Василий Михайлов родился 13 февраля 1910 года в Казани. Окончил два класса начальной школы, после чего рос в детском доме. С 1922 года работал пастухом, чернорабочим. В октябре 1928 года Михайлов был призван на службу в Рабоче-крестьянскую Красную Армию. В 1931 году он окончил Ульяновскую пехотную школу, в 1933 году — Оренбургскую военную авиационную школу лётчиков и </a:t>
            </a:r>
            <a:r>
              <a:rPr lang="ru-RU" sz="1600" dirty="0" err="1">
                <a:solidFill>
                  <a:schemeClr val="bg1"/>
                </a:solidFill>
              </a:rPr>
              <a:t>летнабов</a:t>
            </a:r>
            <a:r>
              <a:rPr lang="ru-RU" sz="1600" dirty="0">
                <a:solidFill>
                  <a:schemeClr val="bg1"/>
                </a:solidFill>
              </a:rPr>
              <a:t>, в 1934 году — курсы штурманов при </a:t>
            </a:r>
            <a:r>
              <a:rPr lang="ru-RU" sz="1600" dirty="0" err="1">
                <a:solidFill>
                  <a:schemeClr val="bg1"/>
                </a:solidFill>
              </a:rPr>
              <a:t>Ейской</a:t>
            </a:r>
            <a:r>
              <a:rPr lang="ru-RU" sz="1600" dirty="0">
                <a:solidFill>
                  <a:schemeClr val="bg1"/>
                </a:solidFill>
              </a:rPr>
              <a:t> военно-морской авиационной школе лётчиков. Участвовал в польском походе. С первого дня Великой Отечественной войны — на её фронтах.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140968"/>
            <a:ext cx="839193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К 1943 году майор Василий Михайлов был штурманом 125-го бомбардировочного авиаполка 5-й смешанной авиадивизии 23-й армии Ленинградского фронта. За время своего участия в войне он совершил около 100 боевых вылетов на бомбардировку скоплений боевой техники и живой силы противника, нанеся ему большие потери.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Указом Президиума Верховного Совета СССР от 10 февраля 1943 года за «мужество и героизм, проявленные в боях» майор Василий Михайлов был удостоен высокого звания Героя Советского Союза с вручением ордена Ленина и медали «Золотая Звезда» за номером 787.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В апреле того же года Михайлов был понижен в звании до капитана. 6 июля 1943 года скоропостижно скончался от отравления. Похоронен на Никитском кладбище Курска.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Был награждён двумя орденами Ленина и медалью.</a:t>
            </a:r>
          </a:p>
        </p:txBody>
      </p:sp>
    </p:spTree>
    <p:extLst>
      <p:ext uri="{BB962C8B-B14F-4D97-AF65-F5344CB8AC3E}">
        <p14:creationId xmlns:p14="http://schemas.microsoft.com/office/powerpoint/2010/main" val="45540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4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4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аллям Гимадеевич Мурзаханов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819275" cy="232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771800" y="188640"/>
            <a:ext cx="54085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solidFill>
                  <a:srgbClr val="FFFF00"/>
                </a:solidFill>
              </a:rPr>
              <a:t>Мурзаханов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Галлям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Гимадеевич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25866" y="711860"/>
            <a:ext cx="63367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err="1">
                <a:solidFill>
                  <a:schemeClr val="bg1"/>
                </a:solidFill>
              </a:rPr>
              <a:t>Галлям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Мурзаханов</a:t>
            </a:r>
            <a:r>
              <a:rPr lang="ru-RU" sz="1600" dirty="0">
                <a:solidFill>
                  <a:schemeClr val="bg1"/>
                </a:solidFill>
              </a:rPr>
              <a:t> родился 27 марта 1925 года в деревне Татарские </a:t>
            </a:r>
            <a:r>
              <a:rPr lang="ru-RU" sz="1600" dirty="0" err="1">
                <a:solidFill>
                  <a:schemeClr val="bg1"/>
                </a:solidFill>
              </a:rPr>
              <a:t>Наратлы</a:t>
            </a:r>
            <a:r>
              <a:rPr lang="ru-RU" sz="1600" dirty="0">
                <a:solidFill>
                  <a:schemeClr val="bg1"/>
                </a:solidFill>
              </a:rPr>
              <a:t> (ныне — </a:t>
            </a:r>
            <a:r>
              <a:rPr lang="ru-RU" sz="1600" dirty="0" err="1">
                <a:solidFill>
                  <a:schemeClr val="bg1"/>
                </a:solidFill>
              </a:rPr>
              <a:t>Зеленодольский</a:t>
            </a:r>
            <a:r>
              <a:rPr lang="ru-RU" sz="1600" dirty="0">
                <a:solidFill>
                  <a:schemeClr val="bg1"/>
                </a:solidFill>
              </a:rPr>
              <a:t> район Татарстана). После окончания четырёх классов школы работал трактористом. В 1943 году </a:t>
            </a:r>
            <a:r>
              <a:rPr lang="ru-RU" sz="1600" dirty="0" err="1">
                <a:solidFill>
                  <a:schemeClr val="bg1"/>
                </a:solidFill>
              </a:rPr>
              <a:t>Мурзаханов</a:t>
            </a:r>
            <a:r>
              <a:rPr lang="ru-RU" sz="1600" dirty="0">
                <a:solidFill>
                  <a:schemeClr val="bg1"/>
                </a:solidFill>
              </a:rPr>
              <a:t> был призван на службу в Военно-морской флот СССР. С ноября того же года — на фронтах Великой Отечественной войны, был строевым 66-го отдельного отряда дымомаскировки и дегазации Днепровской военной флотилии. Отличился во время освобождения Белорусской ССР.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2107" y="3068960"/>
            <a:ext cx="853904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В июне-июле 1944 года </a:t>
            </a:r>
            <a:r>
              <a:rPr lang="ru-RU" sz="1600" dirty="0" err="1">
                <a:solidFill>
                  <a:schemeClr val="bg1"/>
                </a:solidFill>
              </a:rPr>
              <a:t>Мурзаханов</a:t>
            </a:r>
            <a:r>
              <a:rPr lang="ru-RU" sz="1600" dirty="0">
                <a:solidFill>
                  <a:schemeClr val="bg1"/>
                </a:solidFill>
              </a:rPr>
              <a:t> пять раз высаживался на вражескую территорию и участвовал в ожесточённых боях с противником. Во время боёв за город Пинск он лично уничтожил 5 огневых точек и до 10 вражеских солдат и офицеров, отразив несколько контратак, сам получил тяжёлое ранение.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Указом Президиума Верховного Совета СССР от 7 марта 1945 года за «мужество и героизм, проявленные в десантных операциях при освобождении Белоруссии» краснофлотец </a:t>
            </a:r>
            <a:r>
              <a:rPr lang="ru-RU" sz="1600" dirty="0" err="1">
                <a:solidFill>
                  <a:schemeClr val="bg1"/>
                </a:solidFill>
              </a:rPr>
              <a:t>Галлям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Мурзаханов</a:t>
            </a:r>
            <a:r>
              <a:rPr lang="ru-RU" sz="1600" dirty="0">
                <a:solidFill>
                  <a:schemeClr val="bg1"/>
                </a:solidFill>
              </a:rPr>
              <a:t> был удостоен высокого звания Героя Советского Союза с вручением ордена Ленина и медали «Золотая Звезда» за номером 6316.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После окончания войны </a:t>
            </a:r>
            <a:r>
              <a:rPr lang="ru-RU" sz="1600" dirty="0" err="1">
                <a:solidFill>
                  <a:schemeClr val="bg1"/>
                </a:solidFill>
              </a:rPr>
              <a:t>Мурзаханов</a:t>
            </a:r>
            <a:r>
              <a:rPr lang="ru-RU" sz="1600" dirty="0">
                <a:solidFill>
                  <a:schemeClr val="bg1"/>
                </a:solidFill>
              </a:rPr>
              <a:t> был демобилизован. Вернулся в родную деревню, позднее проживал и работал </a:t>
            </a:r>
            <a:r>
              <a:rPr lang="ru-RU" sz="1600" dirty="0" err="1">
                <a:solidFill>
                  <a:schemeClr val="bg1"/>
                </a:solidFill>
              </a:rPr>
              <a:t>вКазани</a:t>
            </a:r>
            <a:r>
              <a:rPr lang="ru-RU" sz="1600" dirty="0">
                <a:solidFill>
                  <a:schemeClr val="bg1"/>
                </a:solidFill>
              </a:rPr>
              <a:t>. Скончался 25 мая 1990 года, похоронен в Татарских </a:t>
            </a:r>
            <a:r>
              <a:rPr lang="ru-RU" sz="1600" dirty="0" err="1">
                <a:solidFill>
                  <a:schemeClr val="bg1"/>
                </a:solidFill>
              </a:rPr>
              <a:t>Наратлах</a:t>
            </a:r>
            <a:r>
              <a:rPr lang="ru-RU" sz="1600" dirty="0">
                <a:solidFill>
                  <a:schemeClr val="bg1"/>
                </a:solidFill>
              </a:rPr>
              <a:t>..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Был также награждён орденом Отечественной войны 1-й степени и рядом медалей.</a:t>
            </a:r>
          </a:p>
        </p:txBody>
      </p:sp>
    </p:spTree>
    <p:extLst>
      <p:ext uri="{BB962C8B-B14F-4D97-AF65-F5344CB8AC3E}">
        <p14:creationId xmlns:p14="http://schemas.microsoft.com/office/powerpoint/2010/main" val="343305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32656"/>
            <a:ext cx="187220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332656"/>
            <a:ext cx="6048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FF00"/>
                </a:solidFill>
              </a:rPr>
              <a:t>Николаев Владимир Николаевич </a:t>
            </a:r>
            <a:r>
              <a:rPr lang="ru-RU" sz="2000" dirty="0">
                <a:solidFill>
                  <a:srgbClr val="FFFF00"/>
                </a:solidFill>
              </a:rPr>
              <a:t>(Герой Советского Союза)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1828" y="1163653"/>
            <a:ext cx="60784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Владимир Николаев родился 9 февраля 1921 года в Казани. После окончания восьми классов школы работал слесарем на фабрике. В 1939 году Николаев был призван на службу в Рабоче-крестьянскую Красную Армию. В 1941 году он окончил Чкаловское танковое училище. С июня 1942 года — на фронтах Великой Отечественной войны.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6643" y="2721093"/>
            <a:ext cx="84249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К августу 1944 года гвардии капитан Владимир Николаев был заместителем командира батальона 56-й гвардейской танковой бригады 7-го гвардейского танкового корпуса 3-й гвардейской танковой армии 1-го Украинского фронта. Отличился во время освобождения Польши. Когда Николаев был ранен в одном из боёв и направлялся в госпиталь, в критический момент боя ему пришлось принять на себя руководство обороной переправы через Вислу в районе посёлка Коло в 2 километрах к западу от города </a:t>
            </a:r>
            <a:r>
              <a:rPr lang="ru-RU" sz="1600" dirty="0" err="1">
                <a:solidFill>
                  <a:schemeClr val="bg1"/>
                </a:solidFill>
              </a:rPr>
              <a:t>Баранув-Сандомерский</a:t>
            </a:r>
            <a:r>
              <a:rPr lang="ru-RU" sz="1600" dirty="0">
                <a:solidFill>
                  <a:schemeClr val="bg1"/>
                </a:solidFill>
              </a:rPr>
              <a:t>. 3-4 августа 1944 года под его руководством было отражено большое количество немецких контратак.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Указом Президиума Верховного Совета СССР от 23 сентября 1944 года за «мужество и героизм, проявленные при форсировании Вислы и удержании плацдарма на её западном берегу» гвардии капитан Владимир Николаев был удостоен высокого звания Героя Советского Союза. Орден Ленина и медаль «Золотая Звезда» он получить не успел, так как 30 октября 1944 года погиб в бою. Похоронен на Холме Славы во Львове.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Был награждён двумя орденами Ленина, орденами Отечественной войны 1-й степени и Красной Звезды.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В честь Николаева названа улица в Казани.</a:t>
            </a:r>
          </a:p>
        </p:txBody>
      </p:sp>
    </p:spTree>
    <p:extLst>
      <p:ext uri="{BB962C8B-B14F-4D97-AF65-F5344CB8AC3E}">
        <p14:creationId xmlns:p14="http://schemas.microsoft.com/office/powerpoint/2010/main" val="107682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4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4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4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859" y="764704"/>
            <a:ext cx="1712913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60743" y="71046"/>
            <a:ext cx="47428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Осипов Василий Иванович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2537" y="522258"/>
            <a:ext cx="6480720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solidFill>
                  <a:schemeClr val="bg1"/>
                </a:solidFill>
              </a:rPr>
              <a:t>Василий Осипов родился в 1912 году в деревне </a:t>
            </a:r>
            <a:r>
              <a:rPr lang="ru-RU" sz="1500" dirty="0" err="1" smtClean="0">
                <a:solidFill>
                  <a:schemeClr val="bg1"/>
                </a:solidFill>
              </a:rPr>
              <a:t>Неялово</a:t>
            </a:r>
            <a:r>
              <a:rPr lang="ru-RU" sz="1500" dirty="0" smtClean="0">
                <a:solidFill>
                  <a:schemeClr val="bg1"/>
                </a:solidFill>
              </a:rPr>
              <a:t> (ныне — </a:t>
            </a:r>
            <a:r>
              <a:rPr lang="ru-RU" sz="1500" dirty="0" err="1" smtClean="0">
                <a:solidFill>
                  <a:schemeClr val="bg1"/>
                </a:solidFill>
              </a:rPr>
              <a:t>Пестречинский</a:t>
            </a:r>
            <a:r>
              <a:rPr lang="ru-RU" sz="1500" dirty="0" smtClean="0">
                <a:solidFill>
                  <a:schemeClr val="bg1"/>
                </a:solidFill>
              </a:rPr>
              <a:t> район Татарстана). После окончания начальной школы работал сначала в собственном хозяйстве, позднее поваром в Казани. В 1942 году Осипов был призван на службу в Рабоче-крестьянскую Красную Армию. С того же года — на фронтах Великой Отечественной войны.</a:t>
            </a:r>
            <a:r>
              <a:rPr lang="ru-RU" sz="1500" dirty="0">
                <a:solidFill>
                  <a:schemeClr val="bg1"/>
                </a:solidFill>
              </a:rPr>
              <a:t> К сентябрю 1943 года красноармеец Василий Осипов был стрелком 310-го стрелкового полка 8-й стрелковой дивизии 15-го стрелкового корпуса 13-й армии Центрального фронта. Отличился во время битвы за Днепр. 22 сентября 1943 года Осипов в составе передовой группы переправился через Днепр в районе села Навозы (ныне — Днепровское Черниговского </a:t>
            </a:r>
            <a:r>
              <a:rPr lang="ru-RU" sz="1500" dirty="0" err="1">
                <a:solidFill>
                  <a:schemeClr val="bg1"/>
                </a:solidFill>
              </a:rPr>
              <a:t>районаЧерниговской</a:t>
            </a:r>
            <a:r>
              <a:rPr lang="ru-RU" sz="1500" dirty="0">
                <a:solidFill>
                  <a:schemeClr val="bg1"/>
                </a:solidFill>
              </a:rPr>
              <a:t> области Украины) и принял активное участие в боях за захват и удержание плацдарма на его западном берегу, отразив большое количество немецких контратак, зачастую переходивших в рукопашные схватки, и продержавшись до переправы основных сил.</a:t>
            </a:r>
          </a:p>
          <a:p>
            <a:pPr algn="just"/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600" y="4149080"/>
            <a:ext cx="840965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solidFill>
                  <a:schemeClr val="bg1"/>
                </a:solidFill>
              </a:rPr>
              <a:t>Указом Президиума Верховного Совета СССР от 16 октября 1943 года за «успешное форсирование реки Днепр севернее Киева, прочное закрепление плацдарма на западном берегу реки Днепр и проявленные при этом отвагу и геройство» красноармеец Василий Осипов был удостоен высокого звания Героя Советского Союза с вручением ордена Ленина и медали «Золотая Звезда».</a:t>
            </a:r>
          </a:p>
          <a:p>
            <a:pPr algn="just"/>
            <a:r>
              <a:rPr lang="ru-RU" sz="1500" dirty="0">
                <a:solidFill>
                  <a:schemeClr val="bg1"/>
                </a:solidFill>
              </a:rPr>
              <a:t>8 марта 1944 года Осипов погиб в бою на территории Тернопольской области Украинской ССР. Первоначально был похоронен в селе </a:t>
            </a:r>
            <a:r>
              <a:rPr lang="ru-RU" sz="1500" dirty="0" err="1">
                <a:solidFill>
                  <a:schemeClr val="bg1"/>
                </a:solidFill>
              </a:rPr>
              <a:t>Супрановка</a:t>
            </a:r>
            <a:r>
              <a:rPr lang="ru-RU" sz="1500" dirty="0">
                <a:solidFill>
                  <a:schemeClr val="bg1"/>
                </a:solidFill>
              </a:rPr>
              <a:t> </a:t>
            </a:r>
            <a:r>
              <a:rPr lang="ru-RU" sz="1500" dirty="0" err="1">
                <a:solidFill>
                  <a:schemeClr val="bg1"/>
                </a:solidFill>
              </a:rPr>
              <a:t>Подволочисского</a:t>
            </a:r>
            <a:r>
              <a:rPr lang="ru-RU" sz="1500" dirty="0">
                <a:solidFill>
                  <a:schemeClr val="bg1"/>
                </a:solidFill>
              </a:rPr>
              <a:t> района, позднее перезахоронен в посёлке Подволочиск.</a:t>
            </a:r>
          </a:p>
          <a:p>
            <a:pPr algn="just"/>
            <a:r>
              <a:rPr lang="ru-RU" sz="1500" dirty="0">
                <a:solidFill>
                  <a:schemeClr val="bg1"/>
                </a:solidFill>
              </a:rPr>
              <a:t>В честь Осипова названа улица в селе Большие </a:t>
            </a:r>
            <a:r>
              <a:rPr lang="ru-RU" sz="1500" dirty="0" err="1">
                <a:solidFill>
                  <a:schemeClr val="bg1"/>
                </a:solidFill>
              </a:rPr>
              <a:t>Бутырки</a:t>
            </a:r>
            <a:r>
              <a:rPr lang="ru-RU" sz="1500" dirty="0">
                <a:solidFill>
                  <a:schemeClr val="bg1"/>
                </a:solidFill>
              </a:rPr>
              <a:t> </a:t>
            </a:r>
            <a:r>
              <a:rPr lang="ru-RU" sz="1500" dirty="0" err="1">
                <a:solidFill>
                  <a:schemeClr val="bg1"/>
                </a:solidFill>
              </a:rPr>
              <a:t>Пестречинского</a:t>
            </a:r>
            <a:r>
              <a:rPr lang="ru-RU" sz="1500" dirty="0">
                <a:solidFill>
                  <a:schemeClr val="bg1"/>
                </a:solidFill>
              </a:rPr>
              <a:t> района, установлен его бюст в </a:t>
            </a:r>
            <a:r>
              <a:rPr lang="ru-RU" sz="1500" dirty="0" err="1">
                <a:solidFill>
                  <a:schemeClr val="bg1"/>
                </a:solidFill>
              </a:rPr>
              <a:t>Пестрецах</a:t>
            </a:r>
            <a:r>
              <a:rPr lang="ru-RU" sz="15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721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83868"/>
            <a:ext cx="162242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7824" y="260648"/>
            <a:ext cx="54154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Панфилов Алексей Павлович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803483"/>
            <a:ext cx="6768752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Родился 17 мая 1898 года в Казани в семье железнодорожного служащего. Окончил высшее горное училище. Работал на Казанской железной дороге</a:t>
            </a:r>
            <a:r>
              <a:rPr lang="ru-RU" sz="1600" dirty="0" smtClean="0">
                <a:solidFill>
                  <a:schemeClr val="bg1"/>
                </a:solidFill>
              </a:rPr>
              <a:t>.</a:t>
            </a:r>
            <a:r>
              <a:rPr lang="ru-RU" sz="1600" dirty="0">
                <a:solidFill>
                  <a:schemeClr val="bg1"/>
                </a:solidFill>
              </a:rPr>
              <a:t> На фронтах Великой Отечественной войны с 1942 года, заместитель командующего 3-й и 5-й танковыми армиями, командир 6-го гвардейского и 10-го танковых корпусов</a:t>
            </a:r>
            <a:r>
              <a:rPr lang="ru-RU" sz="1600" dirty="0" smtClean="0">
                <a:solidFill>
                  <a:schemeClr val="bg1"/>
                </a:solidFill>
              </a:rPr>
              <a:t>.</a:t>
            </a:r>
            <a:r>
              <a:rPr lang="ru-RU" sz="1600" dirty="0">
                <a:solidFill>
                  <a:schemeClr val="bg1"/>
                </a:solidFill>
              </a:rPr>
              <a:t> С 11 августа 1944 года и до победоносного окончания войны А. П. Панфилов, которому 11 марта 1944 года присвоено воинское звание «генерал-лейтенант танковых войск», командует 3-м гвардейским танковым корпусом.</a:t>
            </a:r>
          </a:p>
          <a:p>
            <a:pPr algn="just"/>
            <a:endParaRPr lang="ru-RU" sz="16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3140968"/>
            <a:ext cx="86409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chemeClr val="bg1"/>
                </a:solidFill>
              </a:rPr>
              <a:t>Командир </a:t>
            </a:r>
            <a:r>
              <a:rPr lang="ru-RU" sz="1400" dirty="0">
                <a:solidFill>
                  <a:schemeClr val="bg1"/>
                </a:solidFill>
              </a:rPr>
              <a:t>3-го гвардейского танкового корпуса (2-й Белорусский фронт) гвардии генерал-лейтенант танковых войск Панфилов А. П. отличился в Восточно-Померанской операции. Возглавляемый им корпус, взаимодействуя с другими войсками фронта, 25 февраля — 30 марта 1945 года с боями прошёл около четырёхсот километров, блокировал и разгромил в районе Гдыня — </a:t>
            </a:r>
            <a:r>
              <a:rPr lang="ru-RU" sz="1400" dirty="0" err="1">
                <a:solidFill>
                  <a:schemeClr val="bg1"/>
                </a:solidFill>
              </a:rPr>
              <a:t>Данцигостатки</a:t>
            </a:r>
            <a:r>
              <a:rPr lang="ru-RU" sz="1400" dirty="0">
                <a:solidFill>
                  <a:schemeClr val="bg1"/>
                </a:solidFill>
              </a:rPr>
              <a:t> 2-й немецкой армии.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</a:rPr>
              <a:t>За годы Великой Отечественной войны А. П. Панфилов 18 раз персонально упоминался в приказах Верховного Главнокомандующего СССР И. В. Сталина.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</a:rPr>
              <a:t>За умелое управление войсками корпуса и проявленные при этом мужество и героизм Указом Президиума Верховного Совета СССР от 29 мая 1945 года гвардии генерал-лейтенанту танковых войск Панфилову Алексею Павловичу присвоено звание Героя Советского Союза.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</a:rPr>
              <a:t>После войны А. П. Панфилов командовал 3-й гвардейской танковой дивизией. В 1954 году он окончил Высшие академические курсы при Военной академии Генерального штаба. Работал начальником факультета Военной академии бронетанковых войск, старшим преподавателем Военной академии Генерального штаба. С 1959 года генерал-лейтенант танковых войск Панфилов А. П. — в запасе. Жил в Москве, где и скончался 18 мая 1966 года. Похоронен на Новодевичьем кладбище.</a:t>
            </a:r>
          </a:p>
        </p:txBody>
      </p:sp>
    </p:spTree>
    <p:extLst>
      <p:ext uri="{BB962C8B-B14F-4D97-AF65-F5344CB8AC3E}">
        <p14:creationId xmlns:p14="http://schemas.microsoft.com/office/powerpoint/2010/main" val="184787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783"/>
            <a:ext cx="1728192" cy="25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7824" y="244205"/>
            <a:ext cx="5540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solidFill>
                  <a:srgbClr val="FFFF00"/>
                </a:solidFill>
              </a:rPr>
              <a:t>Сажинов</a:t>
            </a:r>
            <a:r>
              <a:rPr lang="ru-RU" sz="2800" dirty="0">
                <a:solidFill>
                  <a:srgbClr val="FFFF00"/>
                </a:solidFill>
              </a:rPr>
              <a:t> Виктор Александрович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90412" y="767425"/>
            <a:ext cx="64087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Виктор </a:t>
            </a:r>
            <a:r>
              <a:rPr lang="ru-RU" sz="1600" dirty="0" err="1">
                <a:solidFill>
                  <a:schemeClr val="bg1"/>
                </a:solidFill>
              </a:rPr>
              <a:t>Сажинов</a:t>
            </a:r>
            <a:r>
              <a:rPr lang="ru-RU" sz="1600" dirty="0">
                <a:solidFill>
                  <a:schemeClr val="bg1"/>
                </a:solidFill>
              </a:rPr>
              <a:t> родился 1 февраля 1925 года в Казани. После окончания семи классов школы работал токарем на заводе. В1943 году </a:t>
            </a:r>
            <a:r>
              <a:rPr lang="ru-RU" sz="1600" dirty="0" err="1">
                <a:solidFill>
                  <a:schemeClr val="bg1"/>
                </a:solidFill>
              </a:rPr>
              <a:t>Сажинов</a:t>
            </a:r>
            <a:r>
              <a:rPr lang="ru-RU" sz="1600" dirty="0">
                <a:solidFill>
                  <a:schemeClr val="bg1"/>
                </a:solidFill>
              </a:rPr>
              <a:t> добровольно пошёл на службу в Рабоче-крестьянскую Красную Армию. С того же года — на фронтах Великой Отечественной войны. </a:t>
            </a:r>
            <a:endParaRPr lang="ru-RU" sz="1600" dirty="0" smtClean="0">
              <a:solidFill>
                <a:schemeClr val="bg1"/>
              </a:solidFill>
            </a:endParaRPr>
          </a:p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К </a:t>
            </a:r>
            <a:r>
              <a:rPr lang="ru-RU" sz="1600" dirty="0">
                <a:solidFill>
                  <a:schemeClr val="bg1"/>
                </a:solidFill>
              </a:rPr>
              <a:t>январю 1945 года гвардии красноармеец Виктор </a:t>
            </a:r>
            <a:r>
              <a:rPr lang="ru-RU" sz="1600" dirty="0" err="1">
                <a:solidFill>
                  <a:schemeClr val="bg1"/>
                </a:solidFill>
              </a:rPr>
              <a:t>Сажинов</a:t>
            </a:r>
            <a:r>
              <a:rPr lang="ru-RU" sz="1600" dirty="0">
                <a:solidFill>
                  <a:schemeClr val="bg1"/>
                </a:solidFill>
              </a:rPr>
              <a:t> был разведчиком роты управления 53-й гвардейской танковой бригады 6-го гвардейского танкового корпуса 3-й гвардейской танковой армии 1-го Украинского фронта.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212976"/>
            <a:ext cx="835292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Отличился во время освобождения Польши. 14 января 1945 года </a:t>
            </a:r>
            <a:r>
              <a:rPr lang="ru-RU" sz="1600" dirty="0" err="1">
                <a:solidFill>
                  <a:schemeClr val="bg1"/>
                </a:solidFill>
              </a:rPr>
              <a:t>Сажинов</a:t>
            </a:r>
            <a:r>
              <a:rPr lang="ru-RU" sz="1600" dirty="0">
                <a:solidFill>
                  <a:schemeClr val="bg1"/>
                </a:solidFill>
              </a:rPr>
              <a:t>, находясь в составе разведгруппы, провёл разведку брода для танков через реку Нида. 16 января 1945 года он в числе первых вступил в бой на окраине </a:t>
            </a:r>
            <a:r>
              <a:rPr lang="ru-RU" sz="1600" dirty="0" err="1">
                <a:solidFill>
                  <a:schemeClr val="bg1"/>
                </a:solidFill>
              </a:rPr>
              <a:t>Радома</a:t>
            </a:r>
            <a:r>
              <a:rPr lang="ru-RU" sz="1600" dirty="0">
                <a:solidFill>
                  <a:schemeClr val="bg1"/>
                </a:solidFill>
              </a:rPr>
              <a:t>, неоднократно ходил в разведку, доставляя важные сведения о противнике командованию.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Указом Президиума Верховного Совета СССР от 10 апреля 1945 года за «образцовое выполнение боевых заданий командования на фронте борьбы с немецкими захватчиками и проявленные при этом мужество и героизм» гвардии красноармеец Виктор </a:t>
            </a:r>
            <a:r>
              <a:rPr lang="ru-RU" sz="1600" dirty="0" err="1">
                <a:solidFill>
                  <a:schemeClr val="bg1"/>
                </a:solidFill>
              </a:rPr>
              <a:t>Сажинов</a:t>
            </a:r>
            <a:r>
              <a:rPr lang="ru-RU" sz="1600" dirty="0">
                <a:solidFill>
                  <a:schemeClr val="bg1"/>
                </a:solidFill>
              </a:rPr>
              <a:t> был удостоен высокого звания Героя Советского Союза. Орден Ленина и медаль «Золотая Звезда» он получить не успел, так как 23 апреля 1945 года погиб в бою под Берлином. Первоначально был похоронен в городе </a:t>
            </a:r>
            <a:r>
              <a:rPr lang="ru-RU" sz="1600" dirty="0" err="1">
                <a:solidFill>
                  <a:schemeClr val="bg1"/>
                </a:solidFill>
              </a:rPr>
              <a:t>Шёпенхольце</a:t>
            </a:r>
            <a:r>
              <a:rPr lang="ru-RU" sz="1600" dirty="0">
                <a:solidFill>
                  <a:schemeClr val="bg1"/>
                </a:solidFill>
              </a:rPr>
              <a:t>, после войны перезахоронен в </a:t>
            </a:r>
            <a:r>
              <a:rPr lang="ru-RU" sz="1600" dirty="0" err="1">
                <a:solidFill>
                  <a:schemeClr val="bg1"/>
                </a:solidFill>
              </a:rPr>
              <a:t>Трептов</a:t>
            </a:r>
            <a:r>
              <a:rPr lang="ru-RU" sz="1600" dirty="0">
                <a:solidFill>
                  <a:schemeClr val="bg1"/>
                </a:solidFill>
              </a:rPr>
              <a:t>-парке в Берлине.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Был также награждён орденом Отечественной войны 1-й степени и рядом медалей. Навечно зачислен в списки личного состава воинской части.</a:t>
            </a:r>
          </a:p>
        </p:txBody>
      </p:sp>
    </p:spTree>
    <p:extLst>
      <p:ext uri="{BB962C8B-B14F-4D97-AF65-F5344CB8AC3E}">
        <p14:creationId xmlns:p14="http://schemas.microsoft.com/office/powerpoint/2010/main" val="665624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бдрахманов Асаф Кутдусович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1728192" cy="27363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599134" y="133892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Абдрахманов Асаф 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Кутдусович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70086" y="692696"/>
            <a:ext cx="65944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Асаф Абдрахманов служил </a:t>
            </a:r>
            <a:r>
              <a:rPr lang="ru-RU" sz="1600" dirty="0" smtClean="0">
                <a:solidFill>
                  <a:schemeClr val="bg1"/>
                </a:solidFill>
              </a:rPr>
              <a:t>на Военно-Морском флоте с 1939года.</a:t>
            </a:r>
            <a:r>
              <a:rPr lang="ru-RU" sz="1600" dirty="0">
                <a:solidFill>
                  <a:schemeClr val="bg1"/>
                </a:solidFill>
              </a:rPr>
              <a:t> </a:t>
            </a:r>
          </a:p>
          <a:p>
            <a:r>
              <a:rPr lang="ru-RU" sz="1600" dirty="0">
                <a:solidFill>
                  <a:schemeClr val="bg1"/>
                </a:solidFill>
              </a:rPr>
              <a:t>В </a:t>
            </a:r>
            <a:r>
              <a:rPr lang="ru-RU" sz="1600" dirty="0" smtClean="0">
                <a:solidFill>
                  <a:schemeClr val="bg1"/>
                </a:solidFill>
              </a:rPr>
              <a:t>1942 году Асаф </a:t>
            </a:r>
            <a:r>
              <a:rPr lang="ru-RU" sz="1600" dirty="0">
                <a:solidFill>
                  <a:schemeClr val="bg1"/>
                </a:solidFill>
              </a:rPr>
              <a:t>Абдрахманов окончил Высшее военно-морское </a:t>
            </a:r>
            <a:r>
              <a:rPr lang="ru-RU" sz="1600" dirty="0" smtClean="0">
                <a:solidFill>
                  <a:schemeClr val="bg1"/>
                </a:solidFill>
              </a:rPr>
              <a:t>училище. Окончив </a:t>
            </a:r>
            <a:r>
              <a:rPr lang="ru-RU" sz="1600" dirty="0">
                <a:solidFill>
                  <a:schemeClr val="bg1"/>
                </a:solidFill>
              </a:rPr>
              <a:t>обучение, лейтенант Асаф Абдрахманов был направлен на службу </a:t>
            </a:r>
            <a:r>
              <a:rPr lang="ru-RU" sz="1600" dirty="0" smtClean="0">
                <a:solidFill>
                  <a:schemeClr val="bg1"/>
                </a:solidFill>
              </a:rPr>
              <a:t>в Азовской военной флотилии</a:t>
            </a:r>
            <a:r>
              <a:rPr lang="ru-RU" sz="1600" dirty="0">
                <a:solidFill>
                  <a:schemeClr val="bg1"/>
                </a:solidFill>
              </a:rPr>
              <a:t>  и был назначен командиром бронекатера. Бронекатер под командованием лейтенанта </a:t>
            </a:r>
            <a:r>
              <a:rPr lang="ru-RU" sz="1600" dirty="0" smtClean="0">
                <a:solidFill>
                  <a:schemeClr val="bg1"/>
                </a:solidFill>
              </a:rPr>
              <a:t>Абдрахманова </a:t>
            </a:r>
            <a:r>
              <a:rPr lang="ru-RU" sz="1600" dirty="0">
                <a:solidFill>
                  <a:schemeClr val="bg1"/>
                </a:solidFill>
              </a:rPr>
              <a:t>часто выполнял дозорную службу на морских коммуникациях. Однажды бронекатер Абдрахманова в составе отряда из трёх бронекатеров принимал участие в ночном налёте на </a:t>
            </a:r>
            <a:r>
              <a:rPr lang="ru-RU" sz="1600" dirty="0" smtClean="0">
                <a:solidFill>
                  <a:schemeClr val="bg1"/>
                </a:solidFill>
              </a:rPr>
              <a:t>Мариуполь.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7330" y="3136790"/>
            <a:ext cx="855069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В ноябре 1943 года при форсировании Керченского пролива бронекатер старшего лейтенанта </a:t>
            </a:r>
            <a:r>
              <a:rPr lang="ru-RU" sz="1600" dirty="0" err="1">
                <a:solidFill>
                  <a:schemeClr val="bg1"/>
                </a:solidFill>
              </a:rPr>
              <a:t>Асафа</a:t>
            </a:r>
            <a:r>
              <a:rPr lang="ru-RU" sz="1600" dirty="0">
                <a:solidFill>
                  <a:schemeClr val="bg1"/>
                </a:solidFill>
              </a:rPr>
              <a:t> Абдрахманова высадил первые штурмовые отряды и многократно доставлял боеприпасы и войска.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Указом Президиума Верховного Совета СССР от 22 января 1944 года за мужество и героизм, проявленные в борьбе с немецко-фашистскими захватчиками, старшему лейтенанту </a:t>
            </a:r>
            <a:r>
              <a:rPr lang="ru-RU" sz="1600" dirty="0" err="1">
                <a:solidFill>
                  <a:schemeClr val="bg1"/>
                </a:solidFill>
              </a:rPr>
              <a:t>Асафу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Кутдусовичу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Абдрахманову</a:t>
            </a:r>
            <a:r>
              <a:rPr lang="ru-RU" sz="1600" dirty="0">
                <a:solidFill>
                  <a:schemeClr val="bg1"/>
                </a:solidFill>
              </a:rPr>
              <a:t> присвоено звание Героя Советского Союза с вручением ордена Ленина и медали «Золотая Звезда».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В КПСС Асаф Кутдусович Абдрахманов вступил в 1944 году.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С 1963 по 1968 годы Асаф Абдрахманов был командиром корабля измерительного комплекса «Сучан/Спасск».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Капитан 1-го ранга Асаф Кутдусович Абдрахманов ушёл в отставку в 1973 году.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После ухода в отставку Асаф Абдрахманов жил в Севастополе, где и умер </a:t>
            </a:r>
            <a:endParaRPr lang="ru-RU" sz="1600" dirty="0" smtClean="0">
              <a:solidFill>
                <a:schemeClr val="bg1"/>
              </a:solidFill>
            </a:endParaRPr>
          </a:p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3 </a:t>
            </a:r>
            <a:r>
              <a:rPr lang="ru-RU" sz="1600" dirty="0">
                <a:solidFill>
                  <a:schemeClr val="bg1"/>
                </a:solidFill>
              </a:rPr>
              <a:t>сентября 2000 года.</a:t>
            </a:r>
          </a:p>
        </p:txBody>
      </p:sp>
    </p:spTree>
    <p:extLst>
      <p:ext uri="{BB962C8B-B14F-4D97-AF65-F5344CB8AC3E}">
        <p14:creationId xmlns:p14="http://schemas.microsoft.com/office/powerpoint/2010/main" val="241245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9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32656"/>
            <a:ext cx="1712913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1" y="188640"/>
            <a:ext cx="44463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solidFill>
                  <a:srgbClr val="FFFF00"/>
                </a:solidFill>
              </a:rPr>
              <a:t>Садриев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Самат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Салахович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8095" y="711860"/>
            <a:ext cx="661017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>
                <a:solidFill>
                  <a:schemeClr val="bg1"/>
                </a:solidFill>
              </a:rPr>
              <a:t>Родился 15 января 1920 года в селе Старое Шугурово ныне </a:t>
            </a:r>
            <a:r>
              <a:rPr lang="ru-RU" sz="1300" dirty="0" err="1">
                <a:solidFill>
                  <a:schemeClr val="bg1"/>
                </a:solidFill>
              </a:rPr>
              <a:t>Лениногорского</a:t>
            </a:r>
            <a:r>
              <a:rPr lang="ru-RU" sz="1300" dirty="0">
                <a:solidFill>
                  <a:schemeClr val="bg1"/>
                </a:solidFill>
              </a:rPr>
              <a:t> района Республики Татарстан в семье крестьянина. Татарин.</a:t>
            </a:r>
          </a:p>
          <a:p>
            <a:pPr algn="just"/>
            <a:r>
              <a:rPr lang="ru-RU" sz="1300" dirty="0">
                <a:solidFill>
                  <a:schemeClr val="bg1"/>
                </a:solidFill>
              </a:rPr>
              <a:t>Окончил 7 классов. Работал секретарём </a:t>
            </a:r>
            <a:r>
              <a:rPr lang="ru-RU" sz="1300" dirty="0" err="1">
                <a:solidFill>
                  <a:schemeClr val="bg1"/>
                </a:solidFill>
              </a:rPr>
              <a:t>Шугуровского</a:t>
            </a:r>
            <a:r>
              <a:rPr lang="ru-RU" sz="1300" dirty="0">
                <a:solidFill>
                  <a:schemeClr val="bg1"/>
                </a:solidFill>
              </a:rPr>
              <a:t> отдела народного </a:t>
            </a:r>
            <a:r>
              <a:rPr lang="ru-RU" sz="1300" dirty="0" smtClean="0">
                <a:solidFill>
                  <a:schemeClr val="bg1"/>
                </a:solidFill>
              </a:rPr>
              <a:t>образования. В </a:t>
            </a:r>
            <a:r>
              <a:rPr lang="ru-RU" sz="1300" dirty="0">
                <a:solidFill>
                  <a:schemeClr val="bg1"/>
                </a:solidFill>
              </a:rPr>
              <a:t>Красной Армии с начала 1942 года. В действующей армии с июля 1942 года. Член ВКП(б)/КПСС с 1944 года.</a:t>
            </a:r>
          </a:p>
          <a:p>
            <a:pPr algn="just"/>
            <a:r>
              <a:rPr lang="ru-RU" sz="1300" dirty="0">
                <a:solidFill>
                  <a:schemeClr val="bg1"/>
                </a:solidFill>
              </a:rPr>
              <a:t>23 сентября 1943 года 667-й стрелковый полк 218-й стрелковой дивизии 47-й армии Воронежского фронта с боями занял село Сушки (</a:t>
            </a:r>
            <a:r>
              <a:rPr lang="ru-RU" sz="1300" dirty="0" err="1">
                <a:solidFill>
                  <a:schemeClr val="bg1"/>
                </a:solidFill>
              </a:rPr>
              <a:t>Каневский</a:t>
            </a:r>
            <a:r>
              <a:rPr lang="ru-RU" sz="1300" dirty="0">
                <a:solidFill>
                  <a:schemeClr val="bg1"/>
                </a:solidFill>
              </a:rPr>
              <a:t> район Черкасской области) и вышел к Днепру</a:t>
            </a:r>
            <a:r>
              <a:rPr lang="ru-RU" sz="1300" dirty="0" smtClean="0">
                <a:solidFill>
                  <a:schemeClr val="bg1"/>
                </a:solidFill>
              </a:rPr>
              <a:t>.</a:t>
            </a:r>
            <a:r>
              <a:rPr lang="ru-RU" sz="1300" dirty="0">
                <a:solidFill>
                  <a:schemeClr val="bg1"/>
                </a:solidFill>
              </a:rPr>
              <a:t> В ночь на 24 сентября 1943 года отделение под командованием сержанта </a:t>
            </a:r>
            <a:r>
              <a:rPr lang="ru-RU" sz="1300" dirty="0" err="1">
                <a:solidFill>
                  <a:schemeClr val="bg1"/>
                </a:solidFill>
              </a:rPr>
              <a:t>Садриева</a:t>
            </a:r>
            <a:r>
              <a:rPr lang="ru-RU" sz="1300" dirty="0">
                <a:solidFill>
                  <a:schemeClr val="bg1"/>
                </a:solidFill>
              </a:rPr>
              <a:t> скрытно преодолело Днепр в районе села Хутор-Хмельная (</a:t>
            </a:r>
            <a:r>
              <a:rPr lang="ru-RU" sz="1300" dirty="0" err="1">
                <a:solidFill>
                  <a:schemeClr val="bg1"/>
                </a:solidFill>
              </a:rPr>
              <a:t>Каневский</a:t>
            </a:r>
            <a:r>
              <a:rPr lang="ru-RU" sz="1300" dirty="0">
                <a:solidFill>
                  <a:schemeClr val="bg1"/>
                </a:solidFill>
              </a:rPr>
              <a:t> район Черкасской области), но на берегу было встречено сильным автоматным огнём противника.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8093" y="3120037"/>
            <a:ext cx="8626393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>
                <a:solidFill>
                  <a:schemeClr val="bg1"/>
                </a:solidFill>
              </a:rPr>
              <a:t>Пользуясь темнотой, бойцы подползли к вражеской траншее, забросали её гранатами и вступили в рукопашную схватку с гитлеровцами, в ходе которой </a:t>
            </a:r>
            <a:r>
              <a:rPr lang="ru-RU" sz="1300" dirty="0" err="1">
                <a:solidFill>
                  <a:schemeClr val="bg1"/>
                </a:solidFill>
              </a:rPr>
              <a:t>Садриев</a:t>
            </a:r>
            <a:r>
              <a:rPr lang="ru-RU" sz="1300" dirty="0">
                <a:solidFill>
                  <a:schemeClr val="bg1"/>
                </a:solidFill>
              </a:rPr>
              <a:t> лично уничтожил семерых солдат противника.</a:t>
            </a:r>
          </a:p>
          <a:p>
            <a:pPr algn="just"/>
            <a:r>
              <a:rPr lang="ru-RU" sz="1300" dirty="0" smtClean="0">
                <a:solidFill>
                  <a:schemeClr val="bg1"/>
                </a:solidFill>
              </a:rPr>
              <a:t>Как </a:t>
            </a:r>
            <a:r>
              <a:rPr lang="ru-RU" sz="1300" dirty="0">
                <a:solidFill>
                  <a:schemeClr val="bg1"/>
                </a:solidFill>
              </a:rPr>
              <a:t>только был смят передовой вражеский заслон, </a:t>
            </a:r>
            <a:r>
              <a:rPr lang="ru-RU" sz="1300" dirty="0" err="1">
                <a:solidFill>
                  <a:schemeClr val="bg1"/>
                </a:solidFill>
              </a:rPr>
              <a:t>Садриев</a:t>
            </a:r>
            <a:r>
              <a:rPr lang="ru-RU" sz="1300" dirty="0">
                <a:solidFill>
                  <a:schemeClr val="bg1"/>
                </a:solidFill>
              </a:rPr>
              <a:t> заметил впереди вражеский пулемёт, ведущий огонь по нашим боевым порядкам. Со своими бойцами он вышел в тыл пулемётному расчёту и уничтожил его. Когда противник направил на помощь обороняющимся свежие силы, сержант лёг за только что захваченный пулемёт и отразил атаку врага. Занятые боем, навязанным отделением </a:t>
            </a:r>
            <a:r>
              <a:rPr lang="ru-RU" sz="1300" dirty="0" err="1">
                <a:solidFill>
                  <a:schemeClr val="bg1"/>
                </a:solidFill>
              </a:rPr>
              <a:t>Садриева</a:t>
            </a:r>
            <a:r>
              <a:rPr lang="ru-RU" sz="1300" dirty="0">
                <a:solidFill>
                  <a:schemeClr val="bg1"/>
                </a:solidFill>
              </a:rPr>
              <a:t> на берегу, фашисты не смогли помешать переправе остальных сил батальона, которые сразу же закрепились в отвоёванных окопах.</a:t>
            </a:r>
          </a:p>
          <a:p>
            <a:pPr algn="just"/>
            <a:r>
              <a:rPr lang="ru-RU" sz="1300" dirty="0">
                <a:solidFill>
                  <a:schemeClr val="bg1"/>
                </a:solidFill>
              </a:rPr>
              <a:t>Своими действиями отделение обеспечило форсирование реки стрелковыми подразделениями полка.</a:t>
            </a:r>
          </a:p>
          <a:p>
            <a:pPr algn="just"/>
            <a:r>
              <a:rPr lang="ru-RU" sz="1300" dirty="0">
                <a:solidFill>
                  <a:schemeClr val="bg1"/>
                </a:solidFill>
              </a:rPr>
              <a:t>Указом Президиума Верховного Совета СССР от 3 июня 1944 года за мужество, отвагу и героизм, проявленные в борьбе с немецко-фашистскими захватчиками, сержанту </a:t>
            </a:r>
            <a:r>
              <a:rPr lang="ru-RU" sz="1300" dirty="0" err="1">
                <a:solidFill>
                  <a:schemeClr val="bg1"/>
                </a:solidFill>
              </a:rPr>
              <a:t>Садриеву</a:t>
            </a:r>
            <a:r>
              <a:rPr lang="ru-RU" sz="1300" dirty="0">
                <a:solidFill>
                  <a:schemeClr val="bg1"/>
                </a:solidFill>
              </a:rPr>
              <a:t> </a:t>
            </a:r>
            <a:r>
              <a:rPr lang="ru-RU" sz="1300" dirty="0" err="1">
                <a:solidFill>
                  <a:schemeClr val="bg1"/>
                </a:solidFill>
              </a:rPr>
              <a:t>Самату</a:t>
            </a:r>
            <a:r>
              <a:rPr lang="ru-RU" sz="1300" dirty="0">
                <a:solidFill>
                  <a:schemeClr val="bg1"/>
                </a:solidFill>
              </a:rPr>
              <a:t> </a:t>
            </a:r>
            <a:r>
              <a:rPr lang="ru-RU" sz="1300" dirty="0" err="1">
                <a:solidFill>
                  <a:schemeClr val="bg1"/>
                </a:solidFill>
              </a:rPr>
              <a:t>Салаховичу</a:t>
            </a:r>
            <a:r>
              <a:rPr lang="ru-RU" sz="1300" dirty="0">
                <a:solidFill>
                  <a:schemeClr val="bg1"/>
                </a:solidFill>
              </a:rPr>
              <a:t> присвоено звание Героя Советского Союза с вручением ордена Ленина и медали «Золотая Звезда» (№ 4652).</a:t>
            </a:r>
          </a:p>
          <a:p>
            <a:pPr algn="just"/>
            <a:r>
              <a:rPr lang="ru-RU" sz="1300" dirty="0">
                <a:solidFill>
                  <a:schemeClr val="bg1"/>
                </a:solidFill>
              </a:rPr>
              <a:t>В 1946 году старшина </a:t>
            </a:r>
            <a:r>
              <a:rPr lang="ru-RU" sz="1300" dirty="0" err="1">
                <a:solidFill>
                  <a:schemeClr val="bg1"/>
                </a:solidFill>
              </a:rPr>
              <a:t>Садриев</a:t>
            </a:r>
            <a:r>
              <a:rPr lang="ru-RU" sz="1300" dirty="0">
                <a:solidFill>
                  <a:schemeClr val="bg1"/>
                </a:solidFill>
              </a:rPr>
              <a:t> демобилизован. Жил в городе Лениногорске. Работал электросварщиком, машинистом цементировочного аппарата, бригадиром электросварщиков на объединении «</a:t>
            </a:r>
            <a:r>
              <a:rPr lang="ru-RU" sz="1300" dirty="0" err="1">
                <a:solidFill>
                  <a:schemeClr val="bg1"/>
                </a:solidFill>
              </a:rPr>
              <a:t>Лениногорскнефть</a:t>
            </a:r>
            <a:r>
              <a:rPr lang="ru-RU" sz="1300" dirty="0">
                <a:solidFill>
                  <a:schemeClr val="bg1"/>
                </a:solidFill>
              </a:rPr>
              <a:t>».</a:t>
            </a:r>
          </a:p>
          <a:p>
            <a:pPr algn="just"/>
            <a:r>
              <a:rPr lang="ru-RU" sz="1300" dirty="0">
                <a:solidFill>
                  <a:schemeClr val="bg1"/>
                </a:solidFill>
              </a:rPr>
              <a:t>Умер в январе 1988 года. Похоронен на татарском кладбище посёлка </a:t>
            </a:r>
            <a:r>
              <a:rPr lang="ru-RU" sz="1300" dirty="0" err="1">
                <a:solidFill>
                  <a:schemeClr val="bg1"/>
                </a:solidFill>
              </a:rPr>
              <a:t>Подлесный</a:t>
            </a:r>
            <a:r>
              <a:rPr lang="ru-RU" sz="1300" dirty="0">
                <a:solidFill>
                  <a:schemeClr val="bg1"/>
                </a:solidFill>
              </a:rPr>
              <a:t> </a:t>
            </a:r>
            <a:r>
              <a:rPr lang="ru-RU" sz="1300" dirty="0" err="1">
                <a:solidFill>
                  <a:schemeClr val="bg1"/>
                </a:solidFill>
              </a:rPr>
              <a:t>Лениногорского</a:t>
            </a:r>
            <a:r>
              <a:rPr lang="ru-RU" sz="1300" dirty="0">
                <a:solidFill>
                  <a:schemeClr val="bg1"/>
                </a:solidFill>
              </a:rPr>
              <a:t> района.</a:t>
            </a:r>
          </a:p>
        </p:txBody>
      </p:sp>
    </p:spTree>
    <p:extLst>
      <p:ext uri="{BB962C8B-B14F-4D97-AF65-F5344CB8AC3E}">
        <p14:creationId xmlns:p14="http://schemas.microsoft.com/office/powerpoint/2010/main" val="169262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32656"/>
            <a:ext cx="1828800" cy="249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91355" y="188640"/>
            <a:ext cx="54856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Хайруллин Халил </a:t>
            </a:r>
            <a:r>
              <a:rPr lang="ru-RU" sz="2800" dirty="0" err="1">
                <a:solidFill>
                  <a:srgbClr val="FFFF00"/>
                </a:solidFill>
              </a:rPr>
              <a:t>Зинатуллович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6760" y="711860"/>
            <a:ext cx="653447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solidFill>
                  <a:schemeClr val="bg1"/>
                </a:solidFill>
              </a:rPr>
              <a:t>Халил Хайруллин родился 14 июня 1920 года в селе </a:t>
            </a:r>
            <a:r>
              <a:rPr lang="ru-RU" sz="1500" dirty="0" err="1">
                <a:solidFill>
                  <a:schemeClr val="bg1"/>
                </a:solidFill>
              </a:rPr>
              <a:t>Кугеево</a:t>
            </a:r>
            <a:r>
              <a:rPr lang="ru-RU" sz="1500" dirty="0">
                <a:solidFill>
                  <a:schemeClr val="bg1"/>
                </a:solidFill>
              </a:rPr>
              <a:t> (ныне — </a:t>
            </a:r>
            <a:r>
              <a:rPr lang="ru-RU" sz="1500" dirty="0" err="1">
                <a:solidFill>
                  <a:schemeClr val="bg1"/>
                </a:solidFill>
              </a:rPr>
              <a:t>Зеленодольский</a:t>
            </a:r>
            <a:r>
              <a:rPr lang="ru-RU" sz="1500" dirty="0">
                <a:solidFill>
                  <a:schemeClr val="bg1"/>
                </a:solidFill>
              </a:rPr>
              <a:t> район Татарстана). Окончил начальную школу. С 1937 года проживал и работал в Москве. В августе 1940 года Хайруллин был призван на службу в Рабоче-крестьянскую Красную Армию. С сентября 1941 года — на фронтах Великой Отечественной войны. Во время боёв под Вязьмой оказался в окружении, получил ранение и был взят в плен, откуда четыре месяца спустя сумел бежать. Встретив партизан, присоединился к ним и до осени 1943 года воевал в партизанском отряде. После освобождения вновь участвовал в боях в составе регулярных частей.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3048768"/>
            <a:ext cx="83815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solidFill>
                  <a:schemeClr val="bg1"/>
                </a:solidFill>
              </a:rPr>
              <a:t>К июлю 1944 года гвардии красноармеец Халил Хайруллин был пулемётчиком 245-го гвардейского стрелкового полка 84-й гвардейской стрелковой дивизии 11-й гвардейской армии 3-го Белорусского фронта. Отличился во время боёв за освобождение Литовской ССР от немецко-фашистских захватчиков. В ночь с 13 на 14 июля 1944 года Хайруллин в числе первых переправился через Неман в районе Алитуса и огнём своего пулемёта прикрыл переправу основных сил, отразив несколько немецких контратак. В критический момент боя он заменил собой выбывшего из строя командира роты и поднял подразделение в атаку, отбросив противника.</a:t>
            </a:r>
          </a:p>
          <a:p>
            <a:pPr algn="just"/>
            <a:r>
              <a:rPr lang="ru-RU" sz="1500" dirty="0">
                <a:solidFill>
                  <a:schemeClr val="bg1"/>
                </a:solidFill>
              </a:rPr>
              <a:t>Указом Президиума Верховного Совета СССР от 24 марта 1945 года за «образцовое выполнение боевых заданий командования на фронте борьбы с немецкими захватчиками и проявленные при этом отвагу и геройство» гвардии красноармеец Халил Хайруллин был удостоен высокого звания Героя Советского Союза с вручением ордена Ленина </a:t>
            </a:r>
            <a:r>
              <a:rPr lang="ru-RU" sz="1500" dirty="0" err="1">
                <a:solidFill>
                  <a:schemeClr val="bg1"/>
                </a:solidFill>
              </a:rPr>
              <a:t>имедали</a:t>
            </a:r>
            <a:r>
              <a:rPr lang="ru-RU" sz="1500" dirty="0">
                <a:solidFill>
                  <a:schemeClr val="bg1"/>
                </a:solidFill>
              </a:rPr>
              <a:t> «Золотая Звезда» за номером 6663.</a:t>
            </a:r>
          </a:p>
          <a:p>
            <a:pPr algn="just"/>
            <a:r>
              <a:rPr lang="ru-RU" sz="1500" dirty="0">
                <a:solidFill>
                  <a:schemeClr val="bg1"/>
                </a:solidFill>
              </a:rPr>
              <a:t>После окончания войны Хайруллин был демобилизован. Проживал и работал на родине. Скончался 29 сентября 1984 года, похоронен в </a:t>
            </a:r>
            <a:r>
              <a:rPr lang="ru-RU" sz="1500" dirty="0" err="1">
                <a:solidFill>
                  <a:schemeClr val="bg1"/>
                </a:solidFill>
              </a:rPr>
              <a:t>Кугеево</a:t>
            </a:r>
            <a:r>
              <a:rPr lang="ru-RU" sz="15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sz="1500" dirty="0">
                <a:solidFill>
                  <a:schemeClr val="bg1"/>
                </a:solidFill>
              </a:rPr>
              <a:t>Был также награждён орденом Красного Знамени и рядом медалей</a:t>
            </a:r>
            <a:r>
              <a:rPr lang="ru-RU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925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1762125" cy="271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75856" y="276873"/>
            <a:ext cx="48835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solidFill>
                  <a:srgbClr val="FFFF00"/>
                </a:solidFill>
              </a:rPr>
              <a:t>Шарипов</a:t>
            </a:r>
            <a:r>
              <a:rPr lang="ru-RU" sz="2800" dirty="0" smtClean="0">
                <a:solidFill>
                  <a:srgbClr val="FFFF00"/>
                </a:solidFill>
              </a:rPr>
              <a:t> Нурмы </a:t>
            </a:r>
            <a:r>
              <a:rPr lang="ru-RU" sz="2800" dirty="0" err="1">
                <a:solidFill>
                  <a:srgbClr val="FFFF00"/>
                </a:solidFill>
              </a:rPr>
              <a:t>Халяфович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800093"/>
            <a:ext cx="66064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Родился 25 февраля 1925 года в деревне </a:t>
            </a:r>
            <a:r>
              <a:rPr lang="ru-RU" sz="1600" dirty="0" err="1">
                <a:solidFill>
                  <a:schemeClr val="bg1"/>
                </a:solidFill>
              </a:rPr>
              <a:t>Казаклар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Сармановского</a:t>
            </a:r>
            <a:r>
              <a:rPr lang="ru-RU" sz="1600" dirty="0">
                <a:solidFill>
                  <a:schemeClr val="bg1"/>
                </a:solidFill>
              </a:rPr>
              <a:t>, </a:t>
            </a:r>
            <a:r>
              <a:rPr lang="ru-RU" sz="1600" dirty="0" err="1">
                <a:solidFill>
                  <a:schemeClr val="bg1"/>
                </a:solidFill>
              </a:rPr>
              <a:t>Тукаевского</a:t>
            </a:r>
            <a:r>
              <a:rPr lang="ru-RU" sz="1600" dirty="0">
                <a:solidFill>
                  <a:schemeClr val="bg1"/>
                </a:solidFill>
              </a:rPr>
              <a:t> района Республики Татарстан. Татарин. Образование неполное среднее. Работал в колхозе в родном селе.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В феврале 1942 года был призван в Красную Армию. На фронте с августа того же года. К лету 1944 года гвардии сержант </a:t>
            </a:r>
            <a:r>
              <a:rPr lang="ru-RU" sz="1600" dirty="0" err="1">
                <a:solidFill>
                  <a:schemeClr val="bg1"/>
                </a:solidFill>
              </a:rPr>
              <a:t>Шарипов</a:t>
            </a:r>
            <a:r>
              <a:rPr lang="ru-RU" sz="1600" dirty="0">
                <a:solidFill>
                  <a:schemeClr val="bg1"/>
                </a:solidFill>
              </a:rPr>
              <a:t> — командир отделения взвода разведки 53-й гвардейской танковой бригады. Бессмертный подвиг совершил в боях за освобождение Западной Украины.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140968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27 июля 1944 года в бою у села </a:t>
            </a:r>
            <a:r>
              <a:rPr lang="ru-RU" sz="1600" dirty="0" err="1">
                <a:solidFill>
                  <a:schemeClr val="bg1"/>
                </a:solidFill>
              </a:rPr>
              <a:t>Банюнин</a:t>
            </a:r>
            <a:r>
              <a:rPr lang="ru-RU" sz="1600" dirty="0">
                <a:solidFill>
                  <a:schemeClr val="bg1"/>
                </a:solidFill>
              </a:rPr>
              <a:t>, 17 км северо-восточнее города Львов </a:t>
            </a:r>
            <a:r>
              <a:rPr lang="ru-RU" sz="1600" dirty="0" err="1">
                <a:solidFill>
                  <a:schemeClr val="bg1"/>
                </a:solidFill>
              </a:rPr>
              <a:t>Шарипов</a:t>
            </a:r>
            <a:r>
              <a:rPr lang="ru-RU" sz="1600" dirty="0">
                <a:solidFill>
                  <a:schemeClr val="bg1"/>
                </a:solidFill>
              </a:rPr>
              <a:t> первым ворвался в траншею противника, уничтожил пулемёт, расчёт и захватил в плен офицера. При отходе разведгруппы с «языком» был ранен в обе ноги. Остался прикрывать отход товарищей. Из захваченного пулемета вел огонь до последнего патрона, затем подорвал гранатой себя и окруживших его врагов. Был похоронен на месте боя.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Указом Президиума Верховного Совета СССР от 23 сентября 1944 года за образцовое выполнение боевых заданий командования на фронте борьбы с германским фашизмом и проявленные при этом отвагу и геройство гвардии старшему сержанту </a:t>
            </a:r>
            <a:r>
              <a:rPr lang="ru-RU" sz="1600" dirty="0" err="1">
                <a:solidFill>
                  <a:schemeClr val="bg1"/>
                </a:solidFill>
              </a:rPr>
              <a:t>Шарипову</a:t>
            </a:r>
            <a:r>
              <a:rPr lang="ru-RU" sz="1600" dirty="0">
                <a:solidFill>
                  <a:schemeClr val="bg1"/>
                </a:solidFill>
              </a:rPr>
              <a:t> Нурмы </a:t>
            </a:r>
            <a:r>
              <a:rPr lang="ru-RU" sz="1600" dirty="0" err="1">
                <a:solidFill>
                  <a:schemeClr val="bg1"/>
                </a:solidFill>
              </a:rPr>
              <a:t>Халяфовичу</a:t>
            </a:r>
            <a:r>
              <a:rPr lang="ru-RU" sz="1600" dirty="0">
                <a:solidFill>
                  <a:schemeClr val="bg1"/>
                </a:solidFill>
              </a:rPr>
              <a:t> присвоено звание Героя Советского Союза.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Награждён орденами Ленина, Красной Звезды, Славы 3-й степени.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Именем Героя был назван пионерский отряд </a:t>
            </a:r>
            <a:r>
              <a:rPr lang="ru-RU" sz="1600" dirty="0" err="1">
                <a:solidFill>
                  <a:schemeClr val="bg1"/>
                </a:solidFill>
              </a:rPr>
              <a:t>Тлянчи-Тамакской</a:t>
            </a:r>
            <a:r>
              <a:rPr lang="ru-RU" sz="1600" dirty="0">
                <a:solidFill>
                  <a:schemeClr val="bg1"/>
                </a:solidFill>
              </a:rPr>
              <a:t> школы </a:t>
            </a:r>
            <a:r>
              <a:rPr lang="ru-RU" sz="1600" dirty="0" err="1">
                <a:solidFill>
                  <a:schemeClr val="bg1"/>
                </a:solidFill>
              </a:rPr>
              <a:t>Сармановского</a:t>
            </a:r>
            <a:r>
              <a:rPr lang="ru-RU" sz="1600" dirty="0">
                <a:solidFill>
                  <a:schemeClr val="bg1"/>
                </a:solidFill>
              </a:rPr>
              <a:t> района. У школы установлен памятник. В районе был учреждён переходящий приз имени </a:t>
            </a:r>
            <a:r>
              <a:rPr lang="ru-RU" sz="1600" dirty="0" err="1">
                <a:solidFill>
                  <a:schemeClr val="bg1"/>
                </a:solidFill>
              </a:rPr>
              <a:t>Шарипова</a:t>
            </a:r>
            <a:r>
              <a:rPr lang="ru-RU" sz="1600" dirty="0">
                <a:solidFill>
                  <a:schemeClr val="bg1"/>
                </a:solidFill>
              </a:rPr>
              <a:t> для лучших механизаторов.</a:t>
            </a:r>
          </a:p>
        </p:txBody>
      </p:sp>
    </p:spTree>
    <p:extLst>
      <p:ext uri="{BB962C8B-B14F-4D97-AF65-F5344CB8AC3E}">
        <p14:creationId xmlns:p14="http://schemas.microsoft.com/office/powerpoint/2010/main" val="121405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1712913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800" y="266265"/>
            <a:ext cx="5328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Яковлев </a:t>
            </a:r>
            <a:r>
              <a:rPr lang="ru-RU" sz="2800" dirty="0" err="1">
                <a:solidFill>
                  <a:srgbClr val="FFFF00"/>
                </a:solidFill>
              </a:rPr>
              <a:t>Евстафий</a:t>
            </a:r>
            <a:r>
              <a:rPr lang="ru-RU" sz="2800" dirty="0">
                <a:solidFill>
                  <a:srgbClr val="FFFF00"/>
                </a:solidFill>
              </a:rPr>
              <a:t> Григорьевич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33035" y="692696"/>
            <a:ext cx="63904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chemeClr val="bg1"/>
                </a:solidFill>
              </a:rPr>
              <a:t>Родился 14 (27) апреля 1914 года в деревне </a:t>
            </a:r>
            <a:r>
              <a:rPr lang="ru-RU" sz="1200" dirty="0" err="1">
                <a:solidFill>
                  <a:schemeClr val="bg1"/>
                </a:solidFill>
              </a:rPr>
              <a:t>Сходнево-Чертанла</a:t>
            </a:r>
            <a:r>
              <a:rPr lang="ru-RU" sz="1200" dirty="0">
                <a:solidFill>
                  <a:schemeClr val="bg1"/>
                </a:solidFill>
              </a:rPr>
              <a:t> (ныне </a:t>
            </a:r>
            <a:r>
              <a:rPr lang="ru-RU" sz="1200" dirty="0" err="1">
                <a:solidFill>
                  <a:schemeClr val="bg1"/>
                </a:solidFill>
              </a:rPr>
              <a:t>Лениногорский</a:t>
            </a:r>
            <a:r>
              <a:rPr lang="ru-RU" sz="1200" dirty="0">
                <a:solidFill>
                  <a:schemeClr val="bg1"/>
                </a:solidFill>
              </a:rPr>
              <a:t> район, Татарстан, Россия) в крестьянской семье. Чуваш. Окончил 5 классов, курсы механизации. Работал в колхозе трактористом.</a:t>
            </a:r>
          </a:p>
          <a:p>
            <a:pPr algn="just"/>
            <a:r>
              <a:rPr lang="ru-RU" sz="1200" dirty="0">
                <a:solidFill>
                  <a:schemeClr val="bg1"/>
                </a:solidFill>
              </a:rPr>
              <a:t>В Красную Армию призван в октябре 1939 года Ново-</a:t>
            </a:r>
            <a:r>
              <a:rPr lang="ru-RU" sz="1200" dirty="0" err="1">
                <a:solidFill>
                  <a:schemeClr val="bg1"/>
                </a:solidFill>
              </a:rPr>
              <a:t>Письменским</a:t>
            </a:r>
            <a:r>
              <a:rPr lang="ru-RU" sz="1200" dirty="0">
                <a:solidFill>
                  <a:schemeClr val="bg1"/>
                </a:solidFill>
              </a:rPr>
              <a:t> райвоенкоматом Татарской АССР. Участник Великой Отечественной войны с июня 1941 года. В 1943 году окончил курсы младших лейтенантов</a:t>
            </a:r>
            <a:r>
              <a:rPr lang="ru-RU" sz="1200" dirty="0" smtClean="0">
                <a:solidFill>
                  <a:schemeClr val="bg1"/>
                </a:solidFill>
              </a:rPr>
              <a:t>.</a:t>
            </a:r>
            <a:r>
              <a:rPr lang="ru-RU" sz="1200" dirty="0">
                <a:solidFill>
                  <a:schemeClr val="bg1"/>
                </a:solidFill>
              </a:rPr>
              <a:t> Командир стрелковой роты 1054-го стрелкового полка (301-я стрелковая дивизия, 9-й стрелковый корпус, 5-я ударная армия, 1-й Белорусский фронт) старший лейтенант </a:t>
            </a:r>
            <a:r>
              <a:rPr lang="ru-RU" sz="1200" dirty="0" err="1">
                <a:solidFill>
                  <a:schemeClr val="bg1"/>
                </a:solidFill>
              </a:rPr>
              <a:t>Евстафий</a:t>
            </a:r>
            <a:r>
              <a:rPr lang="ru-RU" sz="1200" dirty="0">
                <a:solidFill>
                  <a:schemeClr val="bg1"/>
                </a:solidFill>
              </a:rPr>
              <a:t> Яковлев умело организовал боевые действия вверенной ему роты 16 апреля 1945 года в районе железнодорожной станции «</a:t>
            </a:r>
            <a:r>
              <a:rPr lang="ru-RU" sz="1200" dirty="0" err="1">
                <a:solidFill>
                  <a:schemeClr val="bg1"/>
                </a:solidFill>
              </a:rPr>
              <a:t>Вербиг</a:t>
            </a:r>
            <a:r>
              <a:rPr lang="ru-RU" sz="1200" dirty="0">
                <a:solidFill>
                  <a:schemeClr val="bg1"/>
                </a:solidFill>
              </a:rPr>
              <a:t>» ныне — «</a:t>
            </a:r>
            <a:r>
              <a:rPr lang="ru-RU" sz="1200" dirty="0" err="1">
                <a:solidFill>
                  <a:schemeClr val="bg1"/>
                </a:solidFill>
              </a:rPr>
              <a:t>Нойлангзов</a:t>
            </a:r>
            <a:r>
              <a:rPr lang="ru-RU" sz="1200" dirty="0">
                <a:solidFill>
                  <a:schemeClr val="bg1"/>
                </a:solidFill>
              </a:rPr>
              <a:t>», расположенной северо-восточнее города </a:t>
            </a:r>
            <a:r>
              <a:rPr lang="ru-RU" sz="1200" dirty="0" err="1">
                <a:solidFill>
                  <a:schemeClr val="bg1"/>
                </a:solidFill>
              </a:rPr>
              <a:t>Зелов</a:t>
            </a:r>
            <a:r>
              <a:rPr lang="ru-RU" sz="1200" dirty="0">
                <a:solidFill>
                  <a:schemeClr val="bg1"/>
                </a:solidFill>
              </a:rPr>
              <a:t> (Германия).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3782" y="2820368"/>
            <a:ext cx="85689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chemeClr val="bg1"/>
                </a:solidFill>
              </a:rPr>
              <a:t>Получив </a:t>
            </a:r>
            <a:r>
              <a:rPr lang="ru-RU" sz="1400" dirty="0">
                <a:solidFill>
                  <a:schemeClr val="bg1"/>
                </a:solidFill>
              </a:rPr>
              <a:t>приказ командира стрелкового батальона майора </a:t>
            </a:r>
            <a:r>
              <a:rPr lang="ru-RU" sz="1400" dirty="0" err="1">
                <a:solidFill>
                  <a:schemeClr val="bg1"/>
                </a:solidFill>
              </a:rPr>
              <a:t>Перепелицына</a:t>
            </a:r>
            <a:r>
              <a:rPr lang="ru-RU" sz="1400" dirty="0">
                <a:solidFill>
                  <a:schemeClr val="bg1"/>
                </a:solidFill>
              </a:rPr>
              <a:t> уничтожить гитлеровцев, </a:t>
            </a:r>
            <a:r>
              <a:rPr lang="ru-RU" sz="1400" dirty="0" err="1">
                <a:solidFill>
                  <a:schemeClr val="bg1"/>
                </a:solidFill>
              </a:rPr>
              <a:t>вооружённыхфаустпатронами</a:t>
            </a:r>
            <a:r>
              <a:rPr lang="ru-RU" sz="1400" dirty="0">
                <a:solidFill>
                  <a:schemeClr val="bg1"/>
                </a:solidFill>
              </a:rPr>
              <a:t>, которые не дали возможности советским танкистам поддержать атаку его батальона, старший лейтенант Яковлев Е. Г. смело и решительно повёл воинов своей роты в бой.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</a:rPr>
              <a:t>Зайдя во фланг группе противника, отважный офицер поднял роту на решительную атаку и в первых рядах стрелков сам обрушился на фашистских «</a:t>
            </a:r>
            <a:r>
              <a:rPr lang="ru-RU" sz="1400" dirty="0" err="1">
                <a:solidFill>
                  <a:schemeClr val="bg1"/>
                </a:solidFill>
              </a:rPr>
              <a:t>фаустников</a:t>
            </a:r>
            <a:r>
              <a:rPr lang="ru-RU" sz="1400" dirty="0">
                <a:solidFill>
                  <a:schemeClr val="bg1"/>
                </a:solidFill>
              </a:rPr>
              <a:t>». Забросав врага гранатами и расстреливая их огнём из винтовок и автоматов, стрелковая рота Яковлева уничтожила три десятка «</a:t>
            </a:r>
            <a:r>
              <a:rPr lang="ru-RU" sz="1400" dirty="0" err="1">
                <a:solidFill>
                  <a:schemeClr val="bg1"/>
                </a:solidFill>
              </a:rPr>
              <a:t>фаустников</a:t>
            </a:r>
            <a:r>
              <a:rPr lang="ru-RU" sz="1400" dirty="0">
                <a:solidFill>
                  <a:schemeClr val="bg1"/>
                </a:solidFill>
              </a:rPr>
              <a:t>», из которых четверых уничтожил лично старший лейтенант Яковлев. В этом бою мужественный командир роты был смертельно ранен. Скончался 16 </a:t>
            </a:r>
            <a:r>
              <a:rPr lang="ru-RU" sz="1400" dirty="0" smtClean="0">
                <a:solidFill>
                  <a:schemeClr val="bg1"/>
                </a:solidFill>
              </a:rPr>
              <a:t>апреля 1945 </a:t>
            </a:r>
            <a:r>
              <a:rPr lang="ru-RU" sz="1400" dirty="0">
                <a:solidFill>
                  <a:schemeClr val="bg1"/>
                </a:solidFill>
              </a:rPr>
              <a:t>года.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</a:rPr>
              <a:t>Но успех боя, ставшего последним для старшего лейтенанта </a:t>
            </a:r>
            <a:r>
              <a:rPr lang="ru-RU" sz="1400" dirty="0" err="1">
                <a:solidFill>
                  <a:schemeClr val="bg1"/>
                </a:solidFill>
              </a:rPr>
              <a:t>Евстафия</a:t>
            </a:r>
            <a:r>
              <a:rPr lang="ru-RU" sz="1400" dirty="0">
                <a:solidFill>
                  <a:schemeClr val="bg1"/>
                </a:solidFill>
              </a:rPr>
              <a:t> Яковлева, был уже решён: советские танки вырвались на оперативный простор. За ними, преследуя противника, неудержимо двинулась пехота. Это пошёл в бой второй эшелон 301-й стрелковой дивизии.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</a:rPr>
              <a:t>Старший лейтенант Яковлев Е. Г. похоронен на офицерском кладбище города </a:t>
            </a:r>
            <a:r>
              <a:rPr lang="ru-RU" sz="1400" dirty="0" err="1">
                <a:solidFill>
                  <a:schemeClr val="bg1"/>
                </a:solidFill>
              </a:rPr>
              <a:t>Кюстрин</a:t>
            </a:r>
            <a:r>
              <a:rPr lang="ru-RU" sz="1400" dirty="0">
                <a:solidFill>
                  <a:schemeClr val="bg1"/>
                </a:solidFill>
              </a:rPr>
              <a:t> (ныне — </a:t>
            </a:r>
            <a:r>
              <a:rPr lang="ru-RU" sz="1400" dirty="0" err="1">
                <a:solidFill>
                  <a:schemeClr val="bg1"/>
                </a:solidFill>
              </a:rPr>
              <a:t>Костшин</a:t>
            </a:r>
            <a:r>
              <a:rPr lang="ru-RU" sz="1400" dirty="0">
                <a:solidFill>
                  <a:schemeClr val="bg1"/>
                </a:solidFill>
              </a:rPr>
              <a:t>-над-Одрой, Польша).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</a:rPr>
              <a:t>Указом Президиума Верховного Совета СССР от 31 мая 1945 года за образцовое выполнение боевых заданий командования на фронте борьбы с немецко-фашистскими захватчиками и проявленные при этом мужество и героизм старшему лейтенанту Яковлеву </a:t>
            </a:r>
            <a:r>
              <a:rPr lang="ru-RU" sz="1400" dirty="0" err="1">
                <a:solidFill>
                  <a:schemeClr val="bg1"/>
                </a:solidFill>
              </a:rPr>
              <a:t>Евстафию</a:t>
            </a:r>
            <a:r>
              <a:rPr lang="ru-RU" sz="1400" dirty="0">
                <a:solidFill>
                  <a:schemeClr val="bg1"/>
                </a:solidFill>
              </a:rPr>
              <a:t> Григорьевичу посмертно присвоено звание Героя Советского Союза.</a:t>
            </a:r>
          </a:p>
          <a:p>
            <a:pPr algn="just"/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4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бызов Григорий Александрович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97" y="313186"/>
            <a:ext cx="1714500" cy="21526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483768" y="123483"/>
            <a:ext cx="56764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solidFill>
                  <a:schemeClr val="tx2">
                    <a:lumMod val="75000"/>
                  </a:schemeClr>
                </a:solidFill>
              </a:rPr>
              <a:t>Абызов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Григорий Александрович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09615" y="661921"/>
            <a:ext cx="64624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Родился 14 января 1919 года в селе </a:t>
            </a:r>
            <a:r>
              <a:rPr lang="ru-RU" sz="1600" dirty="0" err="1">
                <a:solidFill>
                  <a:schemeClr val="bg1"/>
                </a:solidFill>
              </a:rPr>
              <a:t>Елантово</a:t>
            </a:r>
            <a:r>
              <a:rPr lang="ru-RU" sz="1600" dirty="0">
                <a:solidFill>
                  <a:schemeClr val="bg1"/>
                </a:solidFill>
              </a:rPr>
              <a:t> ныне </a:t>
            </a:r>
            <a:r>
              <a:rPr lang="ru-RU" sz="1600" dirty="0" err="1">
                <a:solidFill>
                  <a:schemeClr val="bg1"/>
                </a:solidFill>
              </a:rPr>
              <a:t>Чистопольского</a:t>
            </a:r>
            <a:r>
              <a:rPr lang="ru-RU" sz="1600" dirty="0">
                <a:solidFill>
                  <a:schemeClr val="bg1"/>
                </a:solidFill>
              </a:rPr>
              <a:t> района Татарии в крестьянской семье. Русский. Член ВКП(б)/КПСС с 1943 года. Окончил 7 классов. Работал плотником в леспромхозе. В Красную Армию призван в 1940 году Шереметьевским РВК. С 1941 года в действующей </a:t>
            </a:r>
            <a:r>
              <a:rPr lang="ru-RU" sz="1600" dirty="0" smtClean="0">
                <a:solidFill>
                  <a:schemeClr val="bg1"/>
                </a:solidFill>
              </a:rPr>
              <a:t>армии. Отличился </a:t>
            </a:r>
            <a:r>
              <a:rPr lang="ru-RU" sz="1600" dirty="0">
                <a:solidFill>
                  <a:schemeClr val="bg1"/>
                </a:solidFill>
              </a:rPr>
              <a:t>в боях по прорыву сильно укреплённой обороны противника на реке Молочная и освобождению города Мелитополя Запорожской области Украины.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4829" y="2636912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С 12-го по 23 октября 1943 года командир орудия 321-го артиллерийского полка (91-я стрелковая дивизия, 51-я армия, Южный фронт, с 20 октября 1943 года — 4-й Украинский фронт) старший сержант Григорий </a:t>
            </a:r>
            <a:r>
              <a:rPr lang="ru-RU" sz="1600" dirty="0" err="1">
                <a:solidFill>
                  <a:schemeClr val="bg1"/>
                </a:solidFill>
              </a:rPr>
              <a:t>Абызов</a:t>
            </a:r>
            <a:r>
              <a:rPr lang="ru-RU" sz="1600" dirty="0">
                <a:solidFill>
                  <a:schemeClr val="bg1"/>
                </a:solidFill>
              </a:rPr>
              <a:t>, находясь в боевых порядках стрелковых подразделений, из орудия прямой наводкой уничтожил большое количество огневых точек противника, пять тяжёлых и два средних танка, штурмовое орудие и большое число гитлеровцев</a:t>
            </a:r>
            <a:r>
              <a:rPr lang="ru-RU" sz="1600" dirty="0" smtClean="0">
                <a:solidFill>
                  <a:schemeClr val="bg1"/>
                </a:solidFill>
              </a:rPr>
              <a:t>.</a:t>
            </a:r>
            <a:r>
              <a:rPr lang="ru-RU" sz="1600" dirty="0">
                <a:solidFill>
                  <a:schemeClr val="bg1"/>
                </a:solidFill>
              </a:rPr>
              <a:t> Указом Президиума Верховного Совета СССР от 1 ноября 1943 года за образцовое выполнение боевых заданий командования на фронте борьбы с немецко-фашистским захватчиками и проявленные при этом мужество и героизм старшему сержанту </a:t>
            </a:r>
            <a:r>
              <a:rPr lang="ru-RU" sz="1600" dirty="0" err="1">
                <a:solidFill>
                  <a:schemeClr val="bg1"/>
                </a:solidFill>
              </a:rPr>
              <a:t>Абызову</a:t>
            </a:r>
            <a:r>
              <a:rPr lang="ru-RU" sz="1600" dirty="0">
                <a:solidFill>
                  <a:schemeClr val="bg1"/>
                </a:solidFill>
              </a:rPr>
              <a:t> Григорию Александровичу присвоено звание Героя Советского Союза с вручением ордена Ленина и медали «Золотая Звезда» </a:t>
            </a:r>
            <a:r>
              <a:rPr lang="ru-RU" sz="1600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После </a:t>
            </a:r>
            <a:r>
              <a:rPr lang="ru-RU" sz="1600" dirty="0">
                <a:solidFill>
                  <a:schemeClr val="bg1"/>
                </a:solidFill>
              </a:rPr>
              <a:t>войны продолжил службу в армии. В 1949 году он окончил </a:t>
            </a:r>
            <a:r>
              <a:rPr lang="ru-RU" sz="1600" dirty="0" smtClean="0">
                <a:solidFill>
                  <a:schemeClr val="bg1"/>
                </a:solidFill>
              </a:rPr>
              <a:t>Тбилисское артиллерийское училище в </a:t>
            </a:r>
            <a:r>
              <a:rPr lang="ru-RU" sz="1600" dirty="0">
                <a:solidFill>
                  <a:schemeClr val="bg1"/>
                </a:solidFill>
              </a:rPr>
              <a:t>1952 году — 10 классов вечерней школы. С 1979 года полковник </a:t>
            </a:r>
            <a:r>
              <a:rPr lang="ru-RU" sz="1600" dirty="0" err="1">
                <a:solidFill>
                  <a:schemeClr val="bg1"/>
                </a:solidFill>
              </a:rPr>
              <a:t>Абызов</a:t>
            </a:r>
            <a:r>
              <a:rPr lang="ru-RU" sz="1600" dirty="0">
                <a:solidFill>
                  <a:schemeClr val="bg1"/>
                </a:solidFill>
              </a:rPr>
              <a:t> Г. А. — в отставке. Жил в Севастополе (Украина). До ухода на пенсию работал инженером Севастопольского горжилуправления. Умер 30 сентября 1999 года. Похоронен на Аллее Героев городского кладбища «</a:t>
            </a:r>
            <a:r>
              <a:rPr lang="ru-RU" sz="1600" dirty="0" err="1">
                <a:solidFill>
                  <a:schemeClr val="bg1"/>
                </a:solidFill>
              </a:rPr>
              <a:t>Кальфа</a:t>
            </a:r>
            <a:r>
              <a:rPr lang="ru-RU" sz="1600" dirty="0">
                <a:solidFill>
                  <a:schemeClr val="bg1"/>
                </a:solidFill>
              </a:rPr>
              <a:t>» в Севастополе.</a:t>
            </a:r>
          </a:p>
        </p:txBody>
      </p:sp>
    </p:spTree>
    <p:extLst>
      <p:ext uri="{BB962C8B-B14F-4D97-AF65-F5344CB8AC3E}">
        <p14:creationId xmlns:p14="http://schemas.microsoft.com/office/powerpoint/2010/main" val="238908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лексей Осипович Ахманов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32656"/>
            <a:ext cx="1619250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043608" y="147990"/>
            <a:ext cx="48729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Ахманов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Алексей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Осипович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1983" y="671210"/>
            <a:ext cx="68407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Алексей Осипович Ахманов родился 25 февраля (9 марта) 1897 года в селе </a:t>
            </a:r>
            <a:r>
              <a:rPr lang="ru-RU" sz="1600" dirty="0" err="1">
                <a:solidFill>
                  <a:schemeClr val="bg1"/>
                </a:solidFill>
              </a:rPr>
              <a:t>Алат</a:t>
            </a:r>
            <a:r>
              <a:rPr lang="ru-RU" sz="1600" dirty="0">
                <a:solidFill>
                  <a:schemeClr val="bg1"/>
                </a:solidFill>
              </a:rPr>
              <a:t> ныне Высокогорского района Татарстана.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После окончания школы работал в мастерской валяных сапог в Казани.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С началом войны дивизия под командованием Ахманова в составе Западного фронта принимал участие в оборонительных боевых действиях в районе </a:t>
            </a:r>
            <a:r>
              <a:rPr lang="ru-RU" sz="1600" dirty="0" smtClean="0">
                <a:solidFill>
                  <a:schemeClr val="bg1"/>
                </a:solidFill>
              </a:rPr>
              <a:t>городов Барановичи </a:t>
            </a:r>
            <a:r>
              <a:rPr lang="ru-RU" sz="1600" dirty="0">
                <a:solidFill>
                  <a:schemeClr val="bg1"/>
                </a:solidFill>
              </a:rPr>
              <a:t>и </a:t>
            </a:r>
            <a:r>
              <a:rPr lang="ru-RU" sz="1600" dirty="0" err="1">
                <a:solidFill>
                  <a:schemeClr val="bg1"/>
                </a:solidFill>
              </a:rPr>
              <a:t>Могилёв</a:t>
            </a:r>
            <a:r>
              <a:rPr lang="ru-RU" sz="1600" dirty="0">
                <a:solidFill>
                  <a:schemeClr val="bg1"/>
                </a:solidFill>
              </a:rPr>
              <a:t>, в результате чего была разгромлена, а Ахманов вышел из окружения с большой группой бойцов 28 июля 1941 года на территории Смоленской области, после чего с августа руководил формированием 105-й и 102-й танковых бригад в тылу.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1983" y="3068960"/>
            <a:ext cx="8663563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В сентябре был назначен на должность начальника автобронетанковых войск 24-й армии Резервного фронта, в составе которой в октябре второй раз попал в </a:t>
            </a:r>
            <a:r>
              <a:rPr lang="ru-RU" sz="1200" dirty="0" err="1">
                <a:solidFill>
                  <a:schemeClr val="bg1"/>
                </a:solidFill>
              </a:rPr>
              <a:t>окружениепод</a:t>
            </a:r>
            <a:r>
              <a:rPr lang="ru-RU" sz="1200" dirty="0">
                <a:solidFill>
                  <a:schemeClr val="bg1"/>
                </a:solidFill>
              </a:rPr>
              <a:t> Вязьмой, из которого также вышел.</a:t>
            </a:r>
          </a:p>
          <a:p>
            <a:r>
              <a:rPr lang="ru-RU" sz="1200" dirty="0">
                <a:solidFill>
                  <a:schemeClr val="bg1"/>
                </a:solidFill>
              </a:rPr>
              <a:t>В ноябре был назначен на должность начальника автобронетанковых войск Калининского фронта, а в феврале 1942 года — на должность заместителя командующего войсками Калининского фронта по боевому применению танков. Принимал участие в ходе битвы под Москвой.</a:t>
            </a:r>
          </a:p>
          <a:p>
            <a:r>
              <a:rPr lang="ru-RU" sz="1200" dirty="0">
                <a:solidFill>
                  <a:schemeClr val="bg1"/>
                </a:solidFill>
              </a:rPr>
              <a:t>В июле Ахманов был назначен на должность 81-й танковой бригадой (Калининский фронт), а в октябре — на должность заместителя командующего 1-й гвардейской армией по танковым войскам, после чего принимал участие в ходе в Сталинградской битвы. В ноябре был назначен на должность заместителя начальника автобронетанкового управления Юго-Западного фронта, в октябре 1943 года преобразованного в 3-й Украинский фронт. Принимал участие в ходе </a:t>
            </a:r>
            <a:r>
              <a:rPr lang="ru-RU" sz="1200" dirty="0" err="1">
                <a:solidFill>
                  <a:schemeClr val="bg1"/>
                </a:solidFill>
              </a:rPr>
              <a:t>освобожденияРостовской</a:t>
            </a:r>
            <a:r>
              <a:rPr lang="ru-RU" sz="1200" dirty="0">
                <a:solidFill>
                  <a:schemeClr val="bg1"/>
                </a:solidFill>
              </a:rPr>
              <a:t> и Воронежской областей, а также Донбасса и Левобережной Украины.</a:t>
            </a:r>
          </a:p>
          <a:p>
            <a:r>
              <a:rPr lang="ru-RU" sz="1200" dirty="0">
                <a:solidFill>
                  <a:schemeClr val="bg1"/>
                </a:solidFill>
              </a:rPr>
              <a:t>С апреля 1944 года Ахманов командовал 23-м танковым корпусом, который принимал участие в ходе Ясско-Кишинёвской операции, а также в освобождении </a:t>
            </a:r>
            <a:r>
              <a:rPr lang="ru-RU" sz="1200" dirty="0" err="1">
                <a:solidFill>
                  <a:schemeClr val="bg1"/>
                </a:solidFill>
              </a:rPr>
              <a:t>Румынии,Венгрии</a:t>
            </a:r>
            <a:r>
              <a:rPr lang="ru-RU" sz="1200" dirty="0">
                <a:solidFill>
                  <a:schemeClr val="bg1"/>
                </a:solidFill>
              </a:rPr>
              <a:t> и Австрии. В январе-феврале 1945 года корпус не допустил деблокирования окружённой группировки противника в западной части Будапешта и во время ожесточённых боевых действий заставил отступить танковые дивизии СС «Мёртвая голова» и «Викинг», нанеся им существенные потери.</a:t>
            </a:r>
          </a:p>
          <a:p>
            <a:r>
              <a:rPr lang="ru-RU" sz="1200" dirty="0">
                <a:solidFill>
                  <a:schemeClr val="bg1"/>
                </a:solidFill>
              </a:rPr>
              <a:t>Указом Президиума Верховного Совета СССР от 28 апреля 1945 года за умелое руководство соединениями и проявленные при этом личное мужество и героизм генерал-лейтенанту танковых войск Алексею Осиповичу Ахманову присвоено звание Героя Советского Союза с вручением ордена Ленина и медали «Золотая Звезда»</a:t>
            </a:r>
          </a:p>
        </p:txBody>
      </p:sp>
    </p:spTree>
    <p:extLst>
      <p:ext uri="{BB962C8B-B14F-4D97-AF65-F5344CB8AC3E}">
        <p14:creationId xmlns:p14="http://schemas.microsoft.com/office/powerpoint/2010/main" val="204750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ryltat.ru/images/wow/wow1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t="2547" r="23661"/>
          <a:stretch/>
        </p:blipFill>
        <p:spPr bwMode="auto">
          <a:xfrm>
            <a:off x="6732240" y="260648"/>
            <a:ext cx="2108076" cy="29146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9190" y="116632"/>
            <a:ext cx="53677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solidFill>
                  <a:srgbClr val="FFFF00"/>
                </a:solidFill>
              </a:rPr>
              <a:t>Багаутдинов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Гильми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Абзалович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7" y="697871"/>
            <a:ext cx="61414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Родился </a:t>
            </a:r>
            <a:r>
              <a:rPr lang="ru-RU" sz="1600" dirty="0">
                <a:solidFill>
                  <a:schemeClr val="bg1"/>
                </a:solidFill>
              </a:rPr>
              <a:t>в феврале 1923 года в селе </a:t>
            </a:r>
            <a:r>
              <a:rPr lang="ru-RU" sz="1600" dirty="0" err="1">
                <a:solidFill>
                  <a:schemeClr val="bg1"/>
                </a:solidFill>
              </a:rPr>
              <a:t>Сарабикулово</a:t>
            </a:r>
            <a:r>
              <a:rPr lang="ru-RU" sz="1600" dirty="0">
                <a:solidFill>
                  <a:schemeClr val="bg1"/>
                </a:solidFill>
              </a:rPr>
              <a:t> ныне </a:t>
            </a:r>
            <a:r>
              <a:rPr lang="ru-RU" sz="1600" dirty="0" err="1">
                <a:solidFill>
                  <a:schemeClr val="bg1"/>
                </a:solidFill>
              </a:rPr>
              <a:t>Лениногорского</a:t>
            </a:r>
            <a:r>
              <a:rPr lang="ru-RU" sz="1600" dirty="0">
                <a:solidFill>
                  <a:schemeClr val="bg1"/>
                </a:solidFill>
              </a:rPr>
              <a:t> района Республики Татарстан в семье крестьянина. Татарин. Окончил неполную среднюю школу, работал в колхозе. В Красной Армии с 1942 года</a:t>
            </a:r>
            <a:r>
              <a:rPr lang="ru-RU" sz="1600" dirty="0" smtClean="0">
                <a:solidFill>
                  <a:schemeClr val="bg1"/>
                </a:solidFill>
              </a:rPr>
              <a:t>.</a:t>
            </a:r>
            <a:r>
              <a:rPr lang="ru-RU" sz="1600" dirty="0">
                <a:solidFill>
                  <a:schemeClr val="bg1"/>
                </a:solidFill>
              </a:rPr>
              <a:t> В боях Великой Отечественной войны с мая 1942 года. Член КПСС с 1944 года</a:t>
            </a:r>
            <a:r>
              <a:rPr lang="ru-RU" sz="1600" dirty="0" smtClean="0">
                <a:solidFill>
                  <a:schemeClr val="bg1"/>
                </a:solidFill>
              </a:rPr>
              <a:t>.</a:t>
            </a:r>
            <a:r>
              <a:rPr lang="ru-RU" sz="1600" dirty="0">
                <a:solidFill>
                  <a:schemeClr val="bg1"/>
                </a:solidFill>
              </a:rPr>
              <a:t> Командир пулеметного расчета 1259-го стрелкового полка (381-я стрелковая дивизия, 21-я армия, Ленинградский фронт) сержант </a:t>
            </a:r>
            <a:r>
              <a:rPr lang="ru-RU" sz="1600" dirty="0" err="1">
                <a:solidFill>
                  <a:schemeClr val="bg1"/>
                </a:solidFill>
              </a:rPr>
              <a:t>Багаутдинов</a:t>
            </a:r>
            <a:r>
              <a:rPr lang="ru-RU" sz="1600" dirty="0">
                <a:solidFill>
                  <a:schemeClr val="bg1"/>
                </a:solidFill>
              </a:rPr>
              <a:t> в бою при прорыве обороны противника на Карельском перешейке 10 июня 1944 года первым бросился на штурм вражеских укреплений, увлекая за собой бойцов. Забросал гранатами дзот, обеспечив взводу продвижение вперед.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7" y="3744859"/>
            <a:ext cx="822875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Заменив выбывшего из строя командира подразделения, неоднократно водил воинов в атаку. Был дважды ранен, но с поля боя не ушел. Погиб 19 марта 1945 года в бою на подступах к Данцигу (Гданьск, Польша). Указом Президиума Верховного Совета СССР от 24 марта 1945 года ему присвоено звание Героя Советского Союза. Награжден орденом Ленина, медалями.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Похоронен на месте боев (22 км юго-западнее Гданьска).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Его именем названа улица в Лениногорске. В родном селе Героя установлен обелиск.</a:t>
            </a:r>
          </a:p>
        </p:txBody>
      </p:sp>
    </p:spTree>
    <p:extLst>
      <p:ext uri="{BB962C8B-B14F-4D97-AF65-F5344CB8AC3E}">
        <p14:creationId xmlns:p14="http://schemas.microsoft.com/office/powerpoint/2010/main" val="351781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8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6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712913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800" y="215062"/>
            <a:ext cx="4544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Баталов </a:t>
            </a:r>
            <a:r>
              <a:rPr lang="ru-RU" sz="2800" dirty="0">
                <a:solidFill>
                  <a:srgbClr val="FFFF00"/>
                </a:solidFill>
              </a:rPr>
              <a:t>Фёдор Алексеевич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797691"/>
            <a:ext cx="65344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Родился 29 августа (11 сентября) 1900 года в городе Казани, ныне столице Республики Татарстан, в семье </a:t>
            </a:r>
            <a:r>
              <a:rPr lang="ru-RU" sz="1600" dirty="0" err="1">
                <a:solidFill>
                  <a:schemeClr val="bg1"/>
                </a:solidFill>
              </a:rPr>
              <a:t>рабочего.Русский</a:t>
            </a:r>
            <a:r>
              <a:rPr lang="ru-RU" sz="1600" dirty="0">
                <a:solidFill>
                  <a:schemeClr val="bg1"/>
                </a:solidFill>
              </a:rPr>
              <a:t>. Окончил начальную школу. Работал в Казани.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В Красной армии с 1918 года. Член ВКП(б) с 1927 года. В 1929 году окончил военную школу в Казани, а в 1939 году —курсы «Выстрел». Участник Гражданской и советско-финской войн. Участник Великой Отечественной войны с июня 1941 года.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7280" y="2996952"/>
            <a:ext cx="835292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Батальон 437-го стрелкового полка (154-я стрелковая дивизия, 21-я армия, Западный фронт) под командованием капитана Фёдора Баталова 14—18 июля 1941 года во время боёв в районе городов Жлобина и Рогачёва Гомельской области Белоруссии сломил упорное сопротивление противника и занял депо станции «Жлобин» и ряд населённых пунктов.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Указом Президиума Верховного Совета СССР от 9 августа 1941 года за образцовое выполнение боевых заданий командования на фронте борьбы с немецкими захватчиками и проявленные при этом мужество и геройство капитану Баталову Фёдору Алексеевичу присвоено звание Героя Советского Союза</a:t>
            </a:r>
            <a:r>
              <a:rPr lang="ru-RU" sz="1600" dirty="0" smtClean="0">
                <a:solidFill>
                  <a:schemeClr val="bg1"/>
                </a:solidFill>
              </a:rPr>
              <a:t>.</a:t>
            </a:r>
            <a:r>
              <a:rPr lang="ru-RU" sz="1600" dirty="0"/>
              <a:t> </a:t>
            </a:r>
            <a:r>
              <a:rPr lang="ru-RU" sz="1600" dirty="0">
                <a:solidFill>
                  <a:schemeClr val="bg1"/>
                </a:solidFill>
              </a:rPr>
              <a:t>Получить высшие награды Родины комбат не успел. Капитан Баталов Ф. А. 17 августа 1941 года погиб в бою в районе села </a:t>
            </a:r>
            <a:r>
              <a:rPr lang="ru-RU" sz="1600" dirty="0" err="1" smtClean="0">
                <a:solidFill>
                  <a:schemeClr val="bg1"/>
                </a:solidFill>
              </a:rPr>
              <a:t>Скепня</a:t>
            </a:r>
            <a:r>
              <a:rPr lang="ru-RU" sz="1600" dirty="0" smtClean="0">
                <a:solidFill>
                  <a:schemeClr val="bg1"/>
                </a:solidFill>
              </a:rPr>
              <a:t> Гомельской области.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94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700614"/>
            <a:ext cx="1712913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7824" y="177394"/>
            <a:ext cx="45859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Болодурин Иван Петрович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74193" y="700614"/>
            <a:ext cx="65344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</a:rPr>
              <a:t>Иван Болодурин родился 19 января (по новому стилю — 1 февраля) 1905 года в селе Старошешминск (ныне —Нижнекамский район Татарстана) в семье крестьянина. После окончания средней школы работал в одном из леспромхозов </a:t>
            </a:r>
            <a:r>
              <a:rPr lang="ru-RU" sz="1400" dirty="0" err="1">
                <a:solidFill>
                  <a:schemeClr val="bg1"/>
                </a:solidFill>
              </a:rPr>
              <a:t>вИркутской</a:t>
            </a:r>
            <a:r>
              <a:rPr lang="ru-RU" sz="1400" dirty="0">
                <a:solidFill>
                  <a:schemeClr val="bg1"/>
                </a:solidFill>
              </a:rPr>
              <a:t> области. В 1931 году был призван на службу в Рабоче-крестьянскую Красную Армию </a:t>
            </a:r>
            <a:r>
              <a:rPr lang="ru-RU" sz="1400" dirty="0" err="1">
                <a:solidFill>
                  <a:schemeClr val="bg1"/>
                </a:solidFill>
              </a:rPr>
              <a:t>Бодайбинским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районнымвоенным</a:t>
            </a:r>
            <a:r>
              <a:rPr lang="ru-RU" sz="1400" dirty="0">
                <a:solidFill>
                  <a:schemeClr val="bg1"/>
                </a:solidFill>
              </a:rPr>
              <a:t> комиссариатом Иркутской области. В 1933 году был уволен в запас. В сентябре 1941 года был повторно призван в армию Биробиджанским районным военным комиссариатом Еврейской автономной области. С сентября 1943 года — на фронтах Великой Отечественной войны. К сентябрю 1943 года гвардии сержант Иван Болодурин командовал </a:t>
            </a:r>
            <a:r>
              <a:rPr lang="ru-RU" sz="1400" dirty="0" err="1">
                <a:solidFill>
                  <a:schemeClr val="bg1"/>
                </a:solidFill>
              </a:rPr>
              <a:t>пулемётнымотделением</a:t>
            </a:r>
            <a:r>
              <a:rPr lang="ru-RU" sz="1400" dirty="0">
                <a:solidFill>
                  <a:schemeClr val="bg1"/>
                </a:solidFill>
              </a:rPr>
              <a:t> 234-го гвардейского стрелкового полка 76-й гвардейской стрелковой дивизии 61-й армии Центрального фронта. Отличился во время битвы за Днепр.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9" y="3501008"/>
            <a:ext cx="83851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</a:rPr>
              <a:t>28 сентября 1943 года Болодурин в числе передовой группы из девяти солдат переправился через Днепр в Брагинском районе Гомельской области Белорусской ССР. В группу, помимо </a:t>
            </a:r>
            <a:r>
              <a:rPr lang="ru-RU" sz="1400" dirty="0" err="1">
                <a:solidFill>
                  <a:schemeClr val="bg1"/>
                </a:solidFill>
              </a:rPr>
              <a:t>Болодурина</a:t>
            </a:r>
            <a:r>
              <a:rPr lang="ru-RU" sz="1400" dirty="0">
                <a:solidFill>
                  <a:schemeClr val="bg1"/>
                </a:solidFill>
              </a:rPr>
              <a:t>, вошли также Георгий Масляков, </a:t>
            </a:r>
            <a:r>
              <a:rPr lang="ru-RU" sz="1400" dirty="0" err="1">
                <a:solidFill>
                  <a:schemeClr val="bg1"/>
                </a:solidFill>
              </a:rPr>
              <a:t>Акан</a:t>
            </a:r>
            <a:r>
              <a:rPr lang="ru-RU" sz="1400" dirty="0">
                <a:solidFill>
                  <a:schemeClr val="bg1"/>
                </a:solidFill>
              </a:rPr>
              <a:t> Курманов, Василий Русаков, Алексей </a:t>
            </a:r>
            <a:r>
              <a:rPr lang="ru-RU" sz="1400" dirty="0" err="1">
                <a:solidFill>
                  <a:schemeClr val="bg1"/>
                </a:solidFill>
              </a:rPr>
              <a:t>Голоднов</a:t>
            </a:r>
            <a:r>
              <a:rPr lang="ru-RU" sz="1400" dirty="0">
                <a:solidFill>
                  <a:schemeClr val="bg1"/>
                </a:solidFill>
              </a:rPr>
              <a:t>, Генрих </a:t>
            </a:r>
            <a:r>
              <a:rPr lang="ru-RU" sz="1400" dirty="0" err="1">
                <a:solidFill>
                  <a:schemeClr val="bg1"/>
                </a:solidFill>
              </a:rPr>
              <a:t>Гендреус</a:t>
            </a:r>
            <a:r>
              <a:rPr lang="ru-RU" sz="1400" dirty="0">
                <a:solidFill>
                  <a:schemeClr val="bg1"/>
                </a:solidFill>
              </a:rPr>
              <a:t>, Арсений </a:t>
            </a:r>
            <a:r>
              <a:rPr lang="ru-RU" sz="1400" dirty="0" err="1">
                <a:solidFill>
                  <a:schemeClr val="bg1"/>
                </a:solidFill>
              </a:rPr>
              <a:t>Матюк</a:t>
            </a:r>
            <a:r>
              <a:rPr lang="ru-RU" sz="1400" dirty="0">
                <a:solidFill>
                  <a:schemeClr val="bg1"/>
                </a:solidFill>
              </a:rPr>
              <a:t>, Иван </a:t>
            </a:r>
            <a:r>
              <a:rPr lang="ru-RU" sz="1400" dirty="0" err="1">
                <a:solidFill>
                  <a:schemeClr val="bg1"/>
                </a:solidFill>
              </a:rPr>
              <a:t>Заулин</a:t>
            </a:r>
            <a:r>
              <a:rPr lang="ru-RU" sz="1400" dirty="0">
                <a:solidFill>
                  <a:schemeClr val="bg1"/>
                </a:solidFill>
              </a:rPr>
              <a:t>, Пётр Сафонов. На западном берегу бойцы ворвались в немецкую траншею, захватили противотанковое орудие и пулемёт, после чего отразили контратаку вражеских сил численностью до роты. Своими действиями группа содействовала успешной переправе через Днепр 234-го гвардейского полка. 29 сентября 1943 года Болодурин погиб в бою. Похоронен в братской могиле в селе Мысы </a:t>
            </a:r>
            <a:r>
              <a:rPr lang="ru-RU" sz="1400" dirty="0" err="1">
                <a:solidFill>
                  <a:schemeClr val="bg1"/>
                </a:solidFill>
              </a:rPr>
              <a:t>Репкинского</a:t>
            </a:r>
            <a:r>
              <a:rPr lang="ru-RU" sz="1400" dirty="0">
                <a:solidFill>
                  <a:schemeClr val="bg1"/>
                </a:solidFill>
              </a:rPr>
              <a:t> района Черниговской области </a:t>
            </a:r>
            <a:r>
              <a:rPr lang="ru-RU" sz="1400" dirty="0" smtClean="0">
                <a:solidFill>
                  <a:schemeClr val="bg1"/>
                </a:solidFill>
              </a:rPr>
              <a:t>Украины.</a:t>
            </a:r>
            <a:endParaRPr lang="ru-RU" sz="1400" dirty="0">
              <a:solidFill>
                <a:schemeClr val="bg1"/>
              </a:solidFill>
            </a:endParaRPr>
          </a:p>
          <a:p>
            <a:pPr algn="just"/>
            <a:r>
              <a:rPr lang="ru-RU" sz="1400" dirty="0">
                <a:solidFill>
                  <a:schemeClr val="bg1"/>
                </a:solidFill>
              </a:rPr>
              <a:t>Указом Президиума Верховного Совета СССР от 15 января 1944 года за «мужество и героизм, проявленные при форсировании Днепра и удержании плацдарма на его правом берегу» гвардии сержант Иван Болодурин посмертно был удостоен высокого звания Героя Советского Союза. Также был награждён орденом Ленина и рядом медалей.</a:t>
            </a:r>
          </a:p>
        </p:txBody>
      </p:sp>
    </p:spTree>
    <p:extLst>
      <p:ext uri="{BB962C8B-B14F-4D97-AF65-F5344CB8AC3E}">
        <p14:creationId xmlns:p14="http://schemas.microsoft.com/office/powerpoint/2010/main" val="155823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122" y="404663"/>
            <a:ext cx="1584176" cy="208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215207"/>
            <a:ext cx="44382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Валеев </a:t>
            </a:r>
            <a:r>
              <a:rPr lang="ru-RU" sz="2800" dirty="0" err="1">
                <a:solidFill>
                  <a:srgbClr val="FFFF00"/>
                </a:solidFill>
              </a:rPr>
              <a:t>Агзам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Зиганшевич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8095" y="908720"/>
            <a:ext cx="68305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Родом из села Каргали, ныне </a:t>
            </a:r>
            <a:r>
              <a:rPr lang="ru-RU" sz="1600" dirty="0" err="1">
                <a:solidFill>
                  <a:schemeClr val="bg1"/>
                </a:solidFill>
              </a:rPr>
              <a:t>Чистопольского</a:t>
            </a:r>
            <a:r>
              <a:rPr lang="ru-RU" sz="1600" dirty="0">
                <a:solidFill>
                  <a:schemeClr val="bg1"/>
                </a:solidFill>
              </a:rPr>
              <a:t> района Республики Татарстан.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Окончив начальную школу и школу ФЗУ, работал слесарем на заводе в Ташкенте. Одновременно учился в аэроклубе.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В Красной Армии с 1938 года. Окончил Оренбургское военное авиационное училище лётчиков в 1940 году. Участник Великой Отечественной войны с июня 1941 года.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Валеев к концу войны совершил 501 боевой вылет, участвовал в 25 воздушных боях, лично сбил 4 самолёта противника и 3 в группе. Член ВКП(б)/КПСС с 1944 года.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В 1945 году окончил высшую офицерскую лётно-тактическую школу, в 1952 — Военно-воздушную академию. Служил в ВВС.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С 1971 года полковник А. З. Валеев — в отставке. Некоторое время жил в Архангельске. Умер в 1986 году.</a:t>
            </a:r>
          </a:p>
        </p:txBody>
      </p:sp>
    </p:spTree>
    <p:extLst>
      <p:ext uri="{BB962C8B-B14F-4D97-AF65-F5344CB8AC3E}">
        <p14:creationId xmlns:p14="http://schemas.microsoft.com/office/powerpoint/2010/main" val="41686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ryltat.ru/images/wow/wow14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8" t="1487" r="21012" b="22024"/>
          <a:stretch/>
        </p:blipFill>
        <p:spPr bwMode="auto">
          <a:xfrm>
            <a:off x="6804248" y="404664"/>
            <a:ext cx="2004442" cy="24479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07704" y="260648"/>
            <a:ext cx="43889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Денисов Иван Федорович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843796"/>
            <a:ext cx="61744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Родился </a:t>
            </a:r>
            <a:r>
              <a:rPr lang="ru-RU" sz="1600" dirty="0">
                <a:solidFill>
                  <a:schemeClr val="bg1"/>
                </a:solidFill>
              </a:rPr>
              <a:t>19 декабря 1924 года в селе Новая </a:t>
            </a:r>
            <a:r>
              <a:rPr lang="ru-RU" sz="1600" dirty="0" err="1">
                <a:solidFill>
                  <a:schemeClr val="bg1"/>
                </a:solidFill>
              </a:rPr>
              <a:t>Письмянка</a:t>
            </a:r>
            <a:r>
              <a:rPr lang="ru-RU" sz="1600" dirty="0">
                <a:solidFill>
                  <a:schemeClr val="bg1"/>
                </a:solidFill>
              </a:rPr>
              <a:t> (ныне в черте города Лениногорска Республики Татарстан) в семье рабочего. Русский. В 1939 году окончил </a:t>
            </a:r>
            <a:r>
              <a:rPr lang="ru-RU" sz="1600" dirty="0" err="1">
                <a:solidFill>
                  <a:schemeClr val="bg1"/>
                </a:solidFill>
              </a:rPr>
              <a:t>Шанталинскую</a:t>
            </a:r>
            <a:r>
              <a:rPr lang="ru-RU" sz="1600" dirty="0">
                <a:solidFill>
                  <a:schemeClr val="bg1"/>
                </a:solidFill>
              </a:rPr>
              <a:t> неполную среднюю школу в Куйбышевской области. В Советской Армии с 1941 года.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На фронтах Великой Отечественной войны с декабря 1941 года. </a:t>
            </a:r>
            <a:endParaRPr lang="ru-RU" sz="1600" dirty="0" smtClean="0">
              <a:solidFill>
                <a:schemeClr val="bg1"/>
              </a:solidFill>
            </a:endParaRPr>
          </a:p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В </a:t>
            </a:r>
            <a:r>
              <a:rPr lang="ru-RU" sz="1600" dirty="0">
                <a:solidFill>
                  <a:schemeClr val="bg1"/>
                </a:solidFill>
              </a:rPr>
              <a:t>1943 году окончил Мор-</a:t>
            </a:r>
            <a:r>
              <a:rPr lang="ru-RU" sz="1600" dirty="0" err="1">
                <a:solidFill>
                  <a:schemeClr val="bg1"/>
                </a:solidFill>
              </a:rPr>
              <a:t>шанское</a:t>
            </a:r>
            <a:r>
              <a:rPr lang="ru-RU" sz="1600" dirty="0">
                <a:solidFill>
                  <a:schemeClr val="bg1"/>
                </a:solidFill>
              </a:rPr>
              <a:t> пулеметно-минометное училище.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068960"/>
            <a:ext cx="841315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</a:rPr>
              <a:t>Командир взвода автоматчиков 102-го гвардейского стрелкового полка (35-я гвардейская стрелковая дивизия, 8-я гвардейская армия, 1-й Белорусский фронт) гвардии лейтенант Денисов отличился в боях за </a:t>
            </a:r>
            <a:r>
              <a:rPr lang="ru-RU" sz="1600" dirty="0" err="1">
                <a:solidFill>
                  <a:schemeClr val="bg1"/>
                </a:solidFill>
              </a:rPr>
              <a:t>магнушевский</a:t>
            </a:r>
            <a:r>
              <a:rPr lang="ru-RU" sz="1600" dirty="0">
                <a:solidFill>
                  <a:schemeClr val="bg1"/>
                </a:solidFill>
              </a:rPr>
              <a:t> плацдарм (Польша): 1 августа 1944 года во главе взвода в числе первых преодолел Вислу и захватил плацдарм. Подавляя огневые точки врага, взвод содействовал форсированию реки подразделениями полка. Звание Героя Советского Союза Ивану Федоровичу присвоено 24 марта 1945 года.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С 1946 года - в запасе. Жил в городе Алма-Ате. Награжден орденами Ленина, Отечественной войны I степени, медалями.</a:t>
            </a:r>
          </a:p>
        </p:txBody>
      </p:sp>
    </p:spTree>
    <p:extLst>
      <p:ext uri="{BB962C8B-B14F-4D97-AF65-F5344CB8AC3E}">
        <p14:creationId xmlns:p14="http://schemas.microsoft.com/office/powerpoint/2010/main" val="101342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249</TotalTime>
  <Words>5579</Words>
  <Application>Microsoft Office PowerPoint</Application>
  <PresentationFormat>Экран (4:3)</PresentationFormat>
  <Paragraphs>147</Paragraphs>
  <Slides>23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Бумажная</vt:lpstr>
      <vt:lpstr>ГЕРОИ ВЕЛИКОЙ ОТЕЧЕСТВЕННОЙ ВОЙНЫ  РЕСПУБЛИКИ ТАТАРСТАН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ГЕРОИ ВОВ  РЕСПУБЛИКИ ТАТАРСТАН</dc:title>
  <dc:creator>Марина Олеговна</dc:creator>
  <cp:lastModifiedBy>Марина Олеговна</cp:lastModifiedBy>
  <cp:revision>47</cp:revision>
  <dcterms:created xsi:type="dcterms:W3CDTF">2015-04-07T12:02:40Z</dcterms:created>
  <dcterms:modified xsi:type="dcterms:W3CDTF">2015-04-08T12:52:13Z</dcterms:modified>
</cp:coreProperties>
</file>